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324" r:id="rId2"/>
    <p:sldId id="256" r:id="rId3"/>
    <p:sldId id="288" r:id="rId4"/>
    <p:sldId id="284" r:id="rId5"/>
    <p:sldId id="285" r:id="rId6"/>
    <p:sldId id="286" r:id="rId7"/>
    <p:sldId id="287" r:id="rId8"/>
    <p:sldId id="258" r:id="rId9"/>
    <p:sldId id="292" r:id="rId10"/>
    <p:sldId id="311" r:id="rId11"/>
    <p:sldId id="299" r:id="rId12"/>
    <p:sldId id="290" r:id="rId13"/>
    <p:sldId id="313" r:id="rId14"/>
    <p:sldId id="314" r:id="rId15"/>
    <p:sldId id="315" r:id="rId16"/>
    <p:sldId id="317" r:id="rId17"/>
    <p:sldId id="316" r:id="rId18"/>
    <p:sldId id="321" r:id="rId19"/>
    <p:sldId id="318" r:id="rId20"/>
    <p:sldId id="319" r:id="rId21"/>
    <p:sldId id="325" r:id="rId22"/>
    <p:sldId id="320" r:id="rId23"/>
    <p:sldId id="323" r:id="rId24"/>
  </p:sldIdLst>
  <p:sldSz cx="6858000" cy="9144000" type="screen4x3"/>
  <p:notesSz cx="6805613" cy="99393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626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5640" autoAdjust="0"/>
  </p:normalViewPr>
  <p:slideViewPr>
    <p:cSldViewPr>
      <p:cViewPr varScale="1">
        <p:scale>
          <a:sx n="87" d="100"/>
          <a:sy n="87" d="100"/>
        </p:scale>
        <p:origin x="2928" y="10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099" cy="49696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4939" y="0"/>
            <a:ext cx="2949099" cy="49696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F98B95-4C62-4087-B634-8658B2F3CFFD}" type="datetimeFigureOut">
              <a:rPr lang="ko-KR" altLang="en-US" smtClean="0"/>
              <a:pPr/>
              <a:t>2018-03-12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006600" y="746125"/>
            <a:ext cx="2794000" cy="3725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0562" y="4721186"/>
            <a:ext cx="5444490" cy="44727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40646"/>
            <a:ext cx="2949099" cy="49696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4939" y="9440646"/>
            <a:ext cx="2949099" cy="49696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1E8F5F-E9C4-4184-9AF2-705BF4BCF18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9393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005013" y="742950"/>
            <a:ext cx="2797175" cy="3729038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653502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005013" y="742950"/>
            <a:ext cx="2797175" cy="3729038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535245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005013" y="742950"/>
            <a:ext cx="2797175" cy="3729038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538366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005013" y="742950"/>
            <a:ext cx="2797175" cy="3729038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570740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005013" y="742950"/>
            <a:ext cx="2797175" cy="3729038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553891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005013" y="742950"/>
            <a:ext cx="2797175" cy="3729038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907615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005013" y="742950"/>
            <a:ext cx="2797175" cy="3729038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907615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005013" y="742950"/>
            <a:ext cx="2797175" cy="3729038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888513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005013" y="742950"/>
            <a:ext cx="2797175" cy="3729038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653502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005013" y="742950"/>
            <a:ext cx="2797175" cy="3729038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598037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005013" y="742950"/>
            <a:ext cx="2797175" cy="3729038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173347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005013" y="742950"/>
            <a:ext cx="2797175" cy="3729038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309002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005013" y="742950"/>
            <a:ext cx="2797175" cy="3729038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005282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005013" y="742950"/>
            <a:ext cx="2797175" cy="3729038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718648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005013" y="742950"/>
            <a:ext cx="2797175" cy="3729038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653502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005013" y="742950"/>
            <a:ext cx="2797175" cy="3729038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966884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514350" y="2840568"/>
            <a:ext cx="5829300" cy="196003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028700" y="5181600"/>
            <a:ext cx="4800600" cy="23368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218FE-D348-4FDB-8617-D4BD5BF7D029}" type="datetimeFigureOut">
              <a:rPr lang="ko-KR" altLang="en-US" smtClean="0"/>
              <a:pPr/>
              <a:t>2018-03-12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2D9316-49B2-490D-842F-F39E6CD96D6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218FE-D348-4FDB-8617-D4BD5BF7D029}" type="datetimeFigureOut">
              <a:rPr lang="ko-KR" altLang="en-US" smtClean="0"/>
              <a:pPr/>
              <a:t>2018-03-12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2D9316-49B2-490D-842F-F39E6CD96D6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4972050" y="366185"/>
            <a:ext cx="1543050" cy="7802033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342900" y="366185"/>
            <a:ext cx="4514850" cy="7802033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218FE-D348-4FDB-8617-D4BD5BF7D029}" type="datetimeFigureOut">
              <a:rPr lang="ko-KR" altLang="en-US" smtClean="0"/>
              <a:pPr/>
              <a:t>2018-03-12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2D9316-49B2-490D-842F-F39E6CD96D6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. 심야버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/>
          <p:nvPr userDrawn="1"/>
        </p:nvSpPr>
        <p:spPr>
          <a:xfrm>
            <a:off x="285728" y="417973"/>
            <a:ext cx="4608512" cy="735541"/>
          </a:xfrm>
          <a:prstGeom prst="rect">
            <a:avLst/>
          </a:prstGeom>
          <a:noFill/>
        </p:spPr>
        <p:txBody>
          <a:bodyPr wrap="none" rtlCol="0" anchor="ctr" anchorCtr="0">
            <a:noAutofit/>
          </a:bodyPr>
          <a:lstStyle/>
          <a:p>
            <a:r>
              <a:rPr lang="ko-KR" altLang="en-US" sz="2000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우리마을가게 </a:t>
            </a:r>
            <a:r>
              <a:rPr lang="ko-KR" altLang="en-US" sz="2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상권분석 서비스</a:t>
            </a:r>
            <a:endParaRPr lang="ko-KR" altLang="en-US" sz="28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26" name="Picture 2" descr="C:\Users\user\Desktop\서울로고.png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142852" y="71406"/>
            <a:ext cx="1228744" cy="367419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 userDrawn="1"/>
        </p:nvSpPr>
        <p:spPr>
          <a:xfrm>
            <a:off x="0" y="8572496"/>
            <a:ext cx="1679602" cy="571504"/>
          </a:xfrm>
          <a:prstGeom prst="rect">
            <a:avLst/>
          </a:prstGeom>
          <a:noFill/>
        </p:spPr>
        <p:txBody>
          <a:bodyPr wrap="none" rtlCol="0" anchor="ctr" anchorCtr="0">
            <a:no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1" dirty="0" smtClean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http://golmok.seoul.go.kr</a:t>
            </a:r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380612" y="1059327"/>
            <a:ext cx="3500462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 userDrawn="1"/>
        </p:nvSpPr>
        <p:spPr>
          <a:xfrm>
            <a:off x="5282648" y="142844"/>
            <a:ext cx="15039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 dirty="0" err="1" smtClean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데이터셋</a:t>
            </a:r>
            <a:r>
              <a:rPr lang="ko-KR" altLang="en-US" sz="1400" b="1" dirty="0" smtClean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설명서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320894651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218FE-D348-4FDB-8617-D4BD5BF7D029}" type="datetimeFigureOut">
              <a:rPr lang="ko-KR" altLang="en-US" smtClean="0"/>
              <a:pPr/>
              <a:t>2018-03-12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2D9316-49B2-490D-842F-F39E6CD96D6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41735" y="5875867"/>
            <a:ext cx="5829300" cy="181610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541735" y="3875618"/>
            <a:ext cx="5829300" cy="2000249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218FE-D348-4FDB-8617-D4BD5BF7D029}" type="datetimeFigureOut">
              <a:rPr lang="ko-KR" altLang="en-US" smtClean="0"/>
              <a:pPr/>
              <a:t>2018-03-12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2D9316-49B2-490D-842F-F39E6CD96D6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342900" y="2133601"/>
            <a:ext cx="3028950" cy="603461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3486150" y="2133601"/>
            <a:ext cx="3028950" cy="603461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218FE-D348-4FDB-8617-D4BD5BF7D029}" type="datetimeFigureOut">
              <a:rPr lang="ko-KR" altLang="en-US" smtClean="0"/>
              <a:pPr/>
              <a:t>2018-03-12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2D9316-49B2-490D-842F-F39E6CD96D6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342900" y="2046817"/>
            <a:ext cx="3030141" cy="85301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342900" y="2899833"/>
            <a:ext cx="3030141" cy="526838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3483769" y="2046817"/>
            <a:ext cx="3031331" cy="85301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3483769" y="2899833"/>
            <a:ext cx="3031331" cy="526838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218FE-D348-4FDB-8617-D4BD5BF7D029}" type="datetimeFigureOut">
              <a:rPr lang="ko-KR" altLang="en-US" smtClean="0"/>
              <a:pPr/>
              <a:t>2018-03-12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2D9316-49B2-490D-842F-F39E6CD96D6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218FE-D348-4FDB-8617-D4BD5BF7D029}" type="datetimeFigureOut">
              <a:rPr lang="ko-KR" altLang="en-US" smtClean="0"/>
              <a:pPr/>
              <a:t>2018-03-12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2D9316-49B2-490D-842F-F39E6CD96D6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218FE-D348-4FDB-8617-D4BD5BF7D029}" type="datetimeFigureOut">
              <a:rPr lang="ko-KR" altLang="en-US" smtClean="0"/>
              <a:pPr/>
              <a:t>2018-03-12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2D9316-49B2-490D-842F-F39E6CD96D6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42900" y="364067"/>
            <a:ext cx="2256235" cy="154940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681287" y="364067"/>
            <a:ext cx="3833813" cy="780415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342900" y="1913467"/>
            <a:ext cx="2256235" cy="625475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218FE-D348-4FDB-8617-D4BD5BF7D029}" type="datetimeFigureOut">
              <a:rPr lang="ko-KR" altLang="en-US" smtClean="0"/>
              <a:pPr/>
              <a:t>2018-03-12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2D9316-49B2-490D-842F-F39E6CD96D6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44216" y="6400800"/>
            <a:ext cx="4114800" cy="7556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344216" y="817033"/>
            <a:ext cx="41148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344216" y="7156451"/>
            <a:ext cx="4114800" cy="107314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218FE-D348-4FDB-8617-D4BD5BF7D029}" type="datetimeFigureOut">
              <a:rPr lang="ko-KR" altLang="en-US" smtClean="0"/>
              <a:pPr/>
              <a:t>2018-03-12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2D9316-49B2-490D-842F-F39E6CD96D6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342900" y="366184"/>
            <a:ext cx="61722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342900" y="2133601"/>
            <a:ext cx="6172200" cy="60346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342900" y="8475134"/>
            <a:ext cx="16002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C218FE-D348-4FDB-8617-D4BD5BF7D029}" type="datetimeFigureOut">
              <a:rPr lang="ko-KR" altLang="en-US" smtClean="0"/>
              <a:pPr/>
              <a:t>2018-03-12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2343150" y="8475134"/>
            <a:ext cx="21717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4914900" y="8475134"/>
            <a:ext cx="16002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2D9316-49B2-490D-842F-F39E6CD96D6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2996952" y="8883803"/>
            <a:ext cx="914400" cy="260197"/>
          </a:xfrm>
          <a:prstGeom prst="rect">
            <a:avLst/>
          </a:prstGeom>
          <a:noFill/>
        </p:spPr>
        <p:txBody>
          <a:bodyPr wrap="none" rtlCol="0" anchor="ctr" anchorCtr="0">
            <a:noAutofit/>
          </a:bodyPr>
          <a:lstStyle/>
          <a:p>
            <a:fld id="{8E94B1BD-360C-4D98-9AAF-0C4F815335CB}" type="slidenum">
              <a:rPr lang="ko-KR" altLang="en-US" sz="1100" b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1</a:t>
            </a:fld>
            <a:endParaRPr lang="ko-KR" altLang="en-US" sz="11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0042" y="1315022"/>
            <a:ext cx="5584632" cy="33855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25400"/>
            </a:sp3d>
          </a:bodyPr>
          <a:lstStyle/>
          <a:p>
            <a:pPr marL="400050" indent="-400050" latinLnBrk="0" hangingPunct="0">
              <a:buClr>
                <a:schemeClr val="accent1">
                  <a:lumMod val="75000"/>
                </a:schemeClr>
              </a:buClr>
            </a:pPr>
            <a:r>
              <a:rPr lang="en-US" altLang="ko-KR" sz="1600" dirty="0" smtClean="0"/>
              <a:t>Ⅰ. </a:t>
            </a:r>
            <a:r>
              <a:rPr lang="ko-KR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서비스 소개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76671" y="1721859"/>
            <a:ext cx="5821074" cy="541686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25400"/>
            </a:sp3d>
          </a:bodyPr>
          <a:lstStyle/>
          <a:p>
            <a:pPr marL="266700" indent="-266700" hangingPunct="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Font typeface="맑은 고딕" panose="020B0503020000020004" pitchFamily="50" charset="-127"/>
              <a:buChar char="■"/>
            </a:pPr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우리마을가게 상권분석서비스란 </a:t>
            </a:r>
            <a:r>
              <a:rPr lang="en-US" altLang="ko-KR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? </a:t>
            </a:r>
          </a:p>
          <a:p>
            <a:pPr marL="266700" indent="-266700" hangingPunct="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</a:pPr>
            <a:r>
              <a:rPr lang="en-US" altLang="ko-KR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</a:t>
            </a:r>
            <a:r>
              <a:rPr lang="ko-KR" altLang="en-US" sz="1200" dirty="0" smtClean="0"/>
              <a:t>서울시가 이미 보유하고 있거나 외부 기관과 협력하여 확보한 상권 관련 </a:t>
            </a:r>
            <a:r>
              <a:rPr lang="ko-KR" altLang="en-US" sz="1200" dirty="0" err="1" smtClean="0"/>
              <a:t>빅데이터를</a:t>
            </a:r>
            <a:r>
              <a:rPr lang="ko-KR" altLang="en-US" sz="1200" dirty="0" smtClean="0"/>
              <a:t> 토대로 자영업자가 가장 많이 창업하고 있는 </a:t>
            </a:r>
            <a:r>
              <a:rPr lang="en-US" altLang="ko-KR" sz="1200" dirty="0" smtClean="0"/>
              <a:t>43</a:t>
            </a:r>
            <a:r>
              <a:rPr lang="ko-KR" altLang="en-US" sz="1200" dirty="0" smtClean="0"/>
              <a:t>개의 생활밀착업종을 선별하여 업종별 다양한 정보를 상권단위로 제공하는 서비스</a:t>
            </a:r>
            <a:endParaRPr lang="en-US" altLang="ko-KR" sz="1200" dirty="0" smtClean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66700" indent="-173038" hangingPunct="0">
              <a:lnSpc>
                <a:spcPct val="15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ko-KR" altLang="en-US" sz="12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대시민</a:t>
            </a:r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 서비스</a:t>
            </a:r>
            <a:endParaRPr lang="en-US" altLang="ko-KR" sz="1200" dirty="0" smtClean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</a:endParaRPr>
          </a:p>
          <a:p>
            <a:pPr marL="266700" indent="-173038" hangingPunct="0">
              <a:lnSpc>
                <a:spcPct val="15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</a:pPr>
            <a:r>
              <a:rPr lang="en-US" altLang="ko-KR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   </a:t>
            </a:r>
            <a:r>
              <a:rPr lang="ko-KR" altLang="en-US" sz="1200" dirty="0" smtClean="0"/>
              <a:t>골목상권에 창업하고자 하는 영세 소상공인들을 위해 </a:t>
            </a:r>
            <a:r>
              <a:rPr lang="ko-KR" altLang="en-US" sz="1200" dirty="0" err="1" smtClean="0"/>
              <a:t>빅데이터를</a:t>
            </a:r>
            <a:r>
              <a:rPr lang="ko-KR" altLang="en-US" sz="1200" dirty="0" smtClean="0"/>
              <a:t> 기반으로 골목상권을 분석하고 지도 위에 구현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해당 지역을 클릭하는 것만으로도 신규창업 위험도나 지역 상권분석 정보 등을 제공</a:t>
            </a:r>
            <a:endParaRPr lang="en-US" altLang="ko-KR" sz="1200" dirty="0" smtClean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</a:endParaRPr>
          </a:p>
          <a:p>
            <a:pPr marL="266700" indent="-173038" hangingPunct="0">
              <a:lnSpc>
                <a:spcPct val="15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전문가 서비스</a:t>
            </a:r>
            <a:endParaRPr lang="en-US" altLang="ko-KR" sz="1200" dirty="0" smtClean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</a:endParaRPr>
          </a:p>
          <a:p>
            <a:pPr marL="266700" indent="-173038" hangingPunct="0">
              <a:lnSpc>
                <a:spcPct val="15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</a:pPr>
            <a:r>
              <a:rPr lang="ko-KR" altLang="en-US" sz="1200" dirty="0" smtClean="0"/>
              <a:t>   예비 창업자나 기존 자영업자들에게 자영업 환경의 변화와 수익성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안정성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성장성 등을 고려한 업종전환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매출증대 방안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마케팅 방안 등에 대해 효과적으로 </a:t>
            </a:r>
            <a:r>
              <a:rPr lang="ko-KR" altLang="en-US" sz="1200" dirty="0" err="1" smtClean="0"/>
              <a:t>컨설팅할</a:t>
            </a:r>
            <a:r>
              <a:rPr lang="ko-KR" altLang="en-US" sz="1200" dirty="0" smtClean="0"/>
              <a:t> 수 있도록 지원하는 서비스</a:t>
            </a:r>
            <a:endParaRPr lang="en-US" altLang="ko-KR" sz="1200" dirty="0" smtClean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</a:endParaRPr>
          </a:p>
          <a:p>
            <a:pPr marL="266700" indent="-173038" hangingPunct="0">
              <a:lnSpc>
                <a:spcPct val="15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정책활용 서비스</a:t>
            </a:r>
            <a:endParaRPr lang="en-US" altLang="ko-KR" sz="1200" dirty="0" smtClean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</a:endParaRPr>
          </a:p>
          <a:p>
            <a:pPr marL="266700" indent="-173038" hangingPunct="0">
              <a:lnSpc>
                <a:spcPct val="15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</a:pPr>
            <a:r>
              <a:rPr lang="ko-KR" altLang="en-US" sz="1200" dirty="0" smtClean="0"/>
              <a:t>    서울시와 자치구의 창업 관련 부서에 정책지원이 골목상권의 영업 환경에 미치는 영향을 </a:t>
            </a:r>
            <a:r>
              <a:rPr lang="ko-KR" altLang="en-US" sz="1200" dirty="0" err="1" smtClean="0"/>
              <a:t>모니터링할</a:t>
            </a:r>
            <a:r>
              <a:rPr lang="ko-KR" altLang="en-US" sz="1200" dirty="0" smtClean="0"/>
              <a:t> 수 있도록 지원해 자영업자에 대한 지원을 시혜적 관점에서 정책적</a:t>
            </a:r>
            <a:r>
              <a:rPr lang="en-US" altLang="ko-KR" sz="1200" dirty="0" smtClean="0"/>
              <a:t>‧</a:t>
            </a:r>
            <a:r>
              <a:rPr lang="ko-KR" altLang="en-US" sz="1200" dirty="0" smtClean="0"/>
              <a:t>거시적으로 전환하고 자영업자의 자생력을 높이는 등 정책 수립</a:t>
            </a:r>
            <a:r>
              <a:rPr lang="en-US" altLang="ko-KR" sz="1200" dirty="0" smtClean="0"/>
              <a:t>‧</a:t>
            </a:r>
            <a:r>
              <a:rPr lang="ko-KR" altLang="en-US" sz="1200" dirty="0" smtClean="0"/>
              <a:t>집행 과정에도 활용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</a:endParaRPr>
          </a:p>
        </p:txBody>
      </p:sp>
      <p:sp>
        <p:nvSpPr>
          <p:cNvPr id="40962" name="Rectangle 2"/>
          <p:cNvSpPr>
            <a:spLocks noChangeArrowheads="1"/>
          </p:cNvSpPr>
          <p:nvPr/>
        </p:nvSpPr>
        <p:spPr bwMode="auto">
          <a:xfrm>
            <a:off x="0" y="0"/>
            <a:ext cx="6858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0961" name="_x199124936" descr="EMB00004620212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28736" y="7072330"/>
            <a:ext cx="2254507" cy="1643074"/>
          </a:xfrm>
          <a:prstGeom prst="rect">
            <a:avLst/>
          </a:prstGeom>
          <a:noFill/>
        </p:spPr>
      </p:pic>
      <p:sp>
        <p:nvSpPr>
          <p:cNvPr id="40964" name="Rectangle 4"/>
          <p:cNvSpPr>
            <a:spLocks noChangeArrowheads="1"/>
          </p:cNvSpPr>
          <p:nvPr/>
        </p:nvSpPr>
        <p:spPr bwMode="auto">
          <a:xfrm>
            <a:off x="0" y="0"/>
            <a:ext cx="6858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0963" name="_x199121576" descr="EMB000046202129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839972" y="7143768"/>
            <a:ext cx="2160796" cy="150019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9166175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476671" y="1835696"/>
            <a:ext cx="5821074" cy="143116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25400"/>
            </a:sp3d>
          </a:bodyPr>
          <a:lstStyle/>
          <a:p>
            <a:pPr marL="266700" indent="-266700" algn="l" hangingPunct="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Font typeface="맑은 고딕" panose="020B0503020000020004" pitchFamily="50" charset="-127"/>
              <a:buChar char="■"/>
            </a:pP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골목상권 </a:t>
            </a:r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영역 밀집도의 계량화 </a:t>
            </a: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66700" indent="-173038" hangingPunct="0">
              <a:lnSpc>
                <a:spcPct val="15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객관적인 골목상권을 계량화할 수 있는 밀집도 산출</a:t>
            </a:r>
            <a:endParaRPr lang="en-US" altLang="ko-KR" sz="1200" dirty="0" smtClean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</a:endParaRPr>
          </a:p>
          <a:p>
            <a:pPr marL="266700" indent="-173038" hangingPunct="0">
              <a:lnSpc>
                <a:spcPct val="15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 </a:t>
            </a:r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골목상권 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밀집도 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= </a:t>
            </a:r>
            <a:r>
              <a:rPr lang="ko-KR" alt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점포수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/『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길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』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의 길이</a:t>
            </a: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</a:endParaRPr>
          </a:p>
          <a:p>
            <a:pPr marL="93662" hangingPunct="0">
              <a:lnSpc>
                <a:spcPct val="15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</a:pPr>
            <a:endParaRPr lang="en-US" altLang="ko-KR" sz="1200" dirty="0" smtClean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</a:endParaRPr>
          </a:p>
        </p:txBody>
      </p:sp>
      <p:sp>
        <p:nvSpPr>
          <p:cNvPr id="63490" name="Rectangle 2"/>
          <p:cNvSpPr>
            <a:spLocks noChangeArrowheads="1"/>
          </p:cNvSpPr>
          <p:nvPr/>
        </p:nvSpPr>
        <p:spPr bwMode="auto">
          <a:xfrm>
            <a:off x="0" y="0"/>
            <a:ext cx="6858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428604" y="3714744"/>
            <a:ext cx="5821074" cy="33361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25400"/>
            </a:sp3d>
          </a:bodyPr>
          <a:lstStyle/>
          <a:p>
            <a:pPr marL="266700" lvl="2" indent="-266700" hangingPunct="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</a:pPr>
            <a:r>
              <a:rPr lang="ko-KR" altLang="en-US" sz="1200" dirty="0" smtClean="0"/>
              <a:t> </a:t>
            </a:r>
            <a:endParaRPr lang="en-US" altLang="ko-KR" sz="1200" dirty="0" smtClean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129110" y="3374286"/>
            <a:ext cx="2316661" cy="26161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골목상권 </a:t>
            </a:r>
            <a:r>
              <a:rPr lang="ko-KR" altLang="en-US" sz="11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영역 밀집도 산출 결과</a:t>
            </a:r>
            <a:r>
              <a:rPr lang="en-US" altLang="ko-KR" sz="11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  <a:endParaRPr lang="ko-KR" altLang="en-US" sz="11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79882" y="1303300"/>
            <a:ext cx="5604792" cy="33855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25400"/>
            </a:sp3d>
          </a:bodyPr>
          <a:lstStyle/>
          <a:p>
            <a:pPr latinLnBrk="0" hangingPunct="0">
              <a:buClr>
                <a:schemeClr val="accent1">
                  <a:lumMod val="75000"/>
                </a:schemeClr>
              </a:buClr>
            </a:pPr>
            <a:r>
              <a:rPr lang="en-US" altLang="ko-KR" sz="1600" dirty="0" smtClean="0"/>
              <a:t>ⅰ) </a:t>
            </a:r>
            <a:r>
              <a:rPr lang="ko-KR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골목상권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영역 구축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 flipV="1">
            <a:off x="643412" y="1601650"/>
            <a:ext cx="1999770" cy="5429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230417" y="3923928"/>
            <a:ext cx="6222920" cy="4441983"/>
            <a:chOff x="230416" y="1870883"/>
            <a:chExt cx="8754845" cy="4441983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 rotWithShape="1">
            <a:blip r:embed="rId2"/>
            <a:srcRect b="28467"/>
            <a:stretch/>
          </p:blipFill>
          <p:spPr>
            <a:xfrm>
              <a:off x="4671438" y="1870883"/>
              <a:ext cx="4313823" cy="2063100"/>
            </a:xfrm>
            <a:prstGeom prst="rect">
              <a:avLst/>
            </a:prstGeom>
          </p:spPr>
        </p:pic>
        <p:pic>
          <p:nvPicPr>
            <p:cNvPr id="24" name="그림 23"/>
            <p:cNvPicPr>
              <a:picLocks noChangeAspect="1"/>
            </p:cNvPicPr>
            <p:nvPr/>
          </p:nvPicPr>
          <p:blipFill rotWithShape="1">
            <a:blip r:embed="rId3"/>
            <a:srcRect t="-1" b="28586"/>
            <a:stretch/>
          </p:blipFill>
          <p:spPr>
            <a:xfrm>
              <a:off x="230416" y="4160188"/>
              <a:ext cx="4341584" cy="2119051"/>
            </a:xfrm>
            <a:prstGeom prst="rect">
              <a:avLst/>
            </a:prstGeom>
          </p:spPr>
        </p:pic>
        <p:pic>
          <p:nvPicPr>
            <p:cNvPr id="25" name="그림 24"/>
            <p:cNvPicPr>
              <a:picLocks noChangeAspect="1"/>
            </p:cNvPicPr>
            <p:nvPr/>
          </p:nvPicPr>
          <p:blipFill rotWithShape="1">
            <a:blip r:embed="rId4"/>
            <a:srcRect l="3222" b="17766"/>
            <a:stretch/>
          </p:blipFill>
          <p:spPr>
            <a:xfrm>
              <a:off x="4671438" y="4160188"/>
              <a:ext cx="4313823" cy="2152678"/>
            </a:xfrm>
            <a:prstGeom prst="rect">
              <a:avLst/>
            </a:prstGeom>
          </p:spPr>
        </p:pic>
        <p:sp>
          <p:nvSpPr>
            <p:cNvPr id="26" name="TextBox 25"/>
            <p:cNvSpPr txBox="1"/>
            <p:nvPr/>
          </p:nvSpPr>
          <p:spPr>
            <a:xfrm>
              <a:off x="230416" y="2425875"/>
              <a:ext cx="44432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200" b="1" dirty="0" smtClean="0"/>
                <a:t>골목상권 밀집도 </a:t>
              </a:r>
              <a:r>
                <a:rPr lang="en-US" altLang="ko-KR" sz="1200" b="1" dirty="0" smtClean="0"/>
                <a:t>= </a:t>
              </a:r>
              <a:r>
                <a:rPr lang="ko-KR" altLang="en-US" sz="1200" b="1" dirty="0" err="1" smtClean="0">
                  <a:solidFill>
                    <a:srgbClr val="C00000"/>
                  </a:solidFill>
                </a:rPr>
                <a:t>점포수</a:t>
              </a:r>
              <a:r>
                <a:rPr lang="ko-KR" altLang="en-US" sz="1200" b="1" dirty="0" smtClean="0">
                  <a:solidFill>
                    <a:srgbClr val="C00000"/>
                  </a:solidFill>
                </a:rPr>
                <a:t> </a:t>
              </a:r>
              <a:r>
                <a:rPr lang="en-US" altLang="ko-KR" sz="1200" b="1" dirty="0" smtClean="0">
                  <a:solidFill>
                    <a:srgbClr val="C00000"/>
                  </a:solidFill>
                </a:rPr>
                <a:t>/</a:t>
              </a:r>
              <a:r>
                <a:rPr lang="en-US" altLang="ko-KR" sz="1200" b="1" dirty="0" smtClean="0">
                  <a:solidFill>
                    <a:srgbClr val="C00000"/>
                  </a:solidFill>
                  <a:latin typeface="Rix고딕 B" panose="02020603020101020101" pitchFamily="18" charset="-127"/>
                  <a:ea typeface="Rix고딕 B" panose="02020603020101020101" pitchFamily="18" charset="-127"/>
                </a:rPr>
                <a:t>『</a:t>
              </a:r>
              <a:r>
                <a:rPr lang="ko-KR" altLang="en-US" sz="1200" b="1" dirty="0" smtClean="0">
                  <a:solidFill>
                    <a:srgbClr val="C00000"/>
                  </a:solidFill>
                </a:rPr>
                <a:t>길</a:t>
              </a:r>
              <a:r>
                <a:rPr lang="en-US" altLang="ko-KR" sz="1200" b="1" dirty="0" smtClean="0">
                  <a:solidFill>
                    <a:srgbClr val="C00000"/>
                  </a:solidFill>
                  <a:latin typeface="Rix고딕 B" panose="02020603020101020101" pitchFamily="18" charset="-127"/>
                  <a:ea typeface="Rix고딕 B" panose="02020603020101020101" pitchFamily="18" charset="-127"/>
                </a:rPr>
                <a:t>』</a:t>
              </a:r>
              <a:r>
                <a:rPr lang="ko-KR" altLang="en-US" sz="1200" b="1" dirty="0" smtClean="0">
                  <a:solidFill>
                    <a:srgbClr val="C00000"/>
                  </a:solidFill>
                  <a:latin typeface="Rix고딕 B" panose="02020603020101020101" pitchFamily="18" charset="-127"/>
                  <a:ea typeface="Rix고딕 B" panose="02020603020101020101" pitchFamily="18" charset="-127"/>
                </a:rPr>
                <a:t>의 길이</a:t>
              </a:r>
              <a:r>
                <a:rPr lang="en-US" altLang="ko-KR" sz="1200" b="1" dirty="0" smtClean="0">
                  <a:solidFill>
                    <a:srgbClr val="C00000"/>
                  </a:solidFill>
                </a:rPr>
                <a:t> </a:t>
              </a:r>
              <a:endParaRPr lang="ko-KR" altLang="en-US" sz="1200" b="1" dirty="0">
                <a:solidFill>
                  <a:srgbClr val="C00000"/>
                </a:solidFill>
              </a:endParaRPr>
            </a:p>
          </p:txBody>
        </p:sp>
      </p:grpSp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2996952" y="8883803"/>
            <a:ext cx="914400" cy="260197"/>
          </a:xfrm>
          <a:prstGeom prst="rect">
            <a:avLst/>
          </a:prstGeom>
          <a:noFill/>
        </p:spPr>
        <p:txBody>
          <a:bodyPr wrap="none" rtlCol="0" anchor="ctr" anchorCtr="0">
            <a:noAutofit/>
          </a:bodyPr>
          <a:lstStyle/>
          <a:p>
            <a:fld id="{8E94B1BD-360C-4D98-9AAF-0C4F815335CB}" type="slidenum">
              <a:rPr lang="ko-KR" altLang="en-US" sz="1100" b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11</a:t>
            </a:fld>
            <a:endParaRPr lang="ko-KR" altLang="en-US" sz="11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7" name="TextBox 146"/>
          <p:cNvSpPr txBox="1"/>
          <p:nvPr/>
        </p:nvSpPr>
        <p:spPr>
          <a:xfrm>
            <a:off x="476671" y="1835696"/>
            <a:ext cx="5821074" cy="398570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25400"/>
            </a:sp3d>
          </a:bodyPr>
          <a:lstStyle/>
          <a:p>
            <a:pPr marL="266700" indent="-266700" algn="l" hangingPunct="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Font typeface="맑은 고딕" panose="020B0503020000020004" pitchFamily="50" charset="-127"/>
              <a:buChar char="■"/>
            </a:pP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골목상권 영역 도출 결과 활용</a:t>
            </a: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66700" indent="-173038" hangingPunct="0">
              <a:lnSpc>
                <a:spcPct val="15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상권 단위 </a:t>
            </a:r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검색</a:t>
            </a: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66700" indent="-173038" hangingPunct="0">
              <a:lnSpc>
                <a:spcPct val="15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66700" indent="-173038" hangingPunct="0">
              <a:lnSpc>
                <a:spcPct val="15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66700" indent="-173038" hangingPunct="0">
              <a:lnSpc>
                <a:spcPct val="15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93662" hangingPunct="0">
              <a:lnSpc>
                <a:spcPct val="15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</a:pP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66700" indent="-173038" hangingPunct="0">
              <a:lnSpc>
                <a:spcPct val="15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66700" indent="-173038" hangingPunct="0">
              <a:lnSpc>
                <a:spcPct val="15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66700" indent="-173038" hangingPunct="0">
              <a:lnSpc>
                <a:spcPct val="15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66700" indent="-173038" hangingPunct="0">
              <a:lnSpc>
                <a:spcPct val="15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66700" indent="-173038" hangingPunct="0">
              <a:lnSpc>
                <a:spcPct val="15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601" y="2674464"/>
            <a:ext cx="2548367" cy="223438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8934" y="2714612"/>
            <a:ext cx="3698924" cy="216656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79882" y="1256408"/>
            <a:ext cx="5604792" cy="33855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25400"/>
            </a:sp3d>
          </a:bodyPr>
          <a:lstStyle/>
          <a:p>
            <a:pPr latinLnBrk="0" hangingPunct="0">
              <a:buClr>
                <a:schemeClr val="accent1">
                  <a:lumMod val="75000"/>
                </a:schemeClr>
              </a:buClr>
            </a:pPr>
            <a:r>
              <a:rPr lang="en-US" altLang="ko-KR" sz="1600" dirty="0" smtClean="0"/>
              <a:t>ⅰ) </a:t>
            </a:r>
            <a:r>
              <a:rPr lang="ko-KR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골목상권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영역 구축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 flipV="1">
            <a:off x="643412" y="1554758"/>
            <a:ext cx="1999770" cy="5429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76671" y="4965737"/>
            <a:ext cx="5821074" cy="33361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25400"/>
            </a:sp3d>
          </a:bodyPr>
          <a:lstStyle/>
          <a:p>
            <a:pPr marL="266700" indent="-173038" hangingPunct="0">
              <a:lnSpc>
                <a:spcPct val="15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상권 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영역 단위의 정보 제공</a:t>
            </a: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295" y="5341485"/>
            <a:ext cx="5939977" cy="3088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770248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2996952" y="8883803"/>
            <a:ext cx="914400" cy="260197"/>
          </a:xfrm>
          <a:prstGeom prst="rect">
            <a:avLst/>
          </a:prstGeom>
          <a:noFill/>
        </p:spPr>
        <p:txBody>
          <a:bodyPr wrap="none" rtlCol="0" anchor="ctr" anchorCtr="0">
            <a:noAutofit/>
          </a:bodyPr>
          <a:lstStyle/>
          <a:p>
            <a:fld id="{8E94B1BD-360C-4D98-9AAF-0C4F815335CB}" type="slidenum">
              <a:rPr lang="ko-KR" altLang="en-US" sz="1100" b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12</a:t>
            </a:fld>
            <a:endParaRPr lang="ko-KR" altLang="en-US" sz="11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79882" y="1315023"/>
            <a:ext cx="5604792" cy="33855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25400"/>
            </a:sp3d>
          </a:bodyPr>
          <a:lstStyle/>
          <a:p>
            <a:pPr latinLnBrk="0" hangingPunct="0">
              <a:buClr>
                <a:schemeClr val="accent1">
                  <a:lumMod val="75000"/>
                </a:schemeClr>
              </a:buClr>
            </a:pPr>
            <a:r>
              <a:rPr lang="en-US" altLang="ko-KR" sz="1600" dirty="0" err="1" smtClean="0"/>
              <a:t>ⅰi</a:t>
            </a:r>
            <a:r>
              <a:rPr lang="en-US" altLang="ko-KR" sz="1600" dirty="0" smtClean="0"/>
              <a:t>) </a:t>
            </a:r>
            <a:r>
              <a:rPr lang="ko-KR" altLang="en-US" sz="16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길단위</a:t>
            </a:r>
            <a:r>
              <a:rPr lang="ko-KR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유동인구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추정 정보 구축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 flipV="1">
            <a:off x="526182" y="1691678"/>
            <a:ext cx="3331446" cy="45719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7" name="TextBox 146"/>
          <p:cNvSpPr txBox="1"/>
          <p:nvPr/>
        </p:nvSpPr>
        <p:spPr>
          <a:xfrm>
            <a:off x="476671" y="1835696"/>
            <a:ext cx="5821074" cy="127727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25400"/>
            </a:sp3d>
          </a:bodyPr>
          <a:lstStyle/>
          <a:p>
            <a:pPr marL="266700" indent="-266700" algn="l" hangingPunct="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Font typeface="맑은 고딕" panose="020B0503020000020004" pitchFamily="50" charset="-127"/>
              <a:buChar char="■"/>
            </a:pPr>
            <a:r>
              <a:rPr lang="ko-KR" altLang="en-US" sz="12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길단위</a:t>
            </a:r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유동인구 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정보의 필요성</a:t>
            </a: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66700" indent="-173038" hangingPunct="0">
              <a:lnSpc>
                <a:spcPct val="15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소상공인에게 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필요한 유동인구 데이터는 ⓵자신의 점포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(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건물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) 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앞에 ⓶어떤 사람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(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성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연령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)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들이 ⓷언제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(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요일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시간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) ⓸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얼마나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(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유동인구 수 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or 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유동인구 수준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) 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통행하느냐 정보가 필요함 </a:t>
            </a:r>
            <a:endParaRPr lang="en-US" altLang="ko-KR" sz="1200" dirty="0" smtClean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76671" y="6047922"/>
            <a:ext cx="5821074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25400"/>
            </a:sp3d>
          </a:bodyPr>
          <a:lstStyle/>
          <a:p>
            <a:pPr marL="266700" indent="-266700" algn="l" hangingPunct="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Font typeface="맑은 고딕" panose="020B0503020000020004" pitchFamily="50" charset="-127"/>
              <a:buChar char="■"/>
            </a:pPr>
            <a:r>
              <a:rPr lang="ko-KR" altLang="en-US" sz="12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길단위</a:t>
            </a:r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유동인구 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추정 정보 구축 과정 </a:t>
            </a: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410" name="Rectangle 2"/>
          <p:cNvSpPr>
            <a:spLocks noChangeArrowheads="1"/>
          </p:cNvSpPr>
          <p:nvPr/>
        </p:nvSpPr>
        <p:spPr bwMode="auto">
          <a:xfrm>
            <a:off x="0" y="0"/>
            <a:ext cx="6858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7409" name="_x186864360" descr="EMB0000c35c4bfc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0042" y="6493472"/>
            <a:ext cx="5857916" cy="1710836"/>
          </a:xfrm>
          <a:prstGeom prst="rect">
            <a:avLst/>
          </a:prstGeom>
          <a:noFill/>
        </p:spPr>
      </p:pic>
      <p:sp>
        <p:nvSpPr>
          <p:cNvPr id="17412" name="Rectangle 4"/>
          <p:cNvSpPr>
            <a:spLocks noChangeArrowheads="1"/>
          </p:cNvSpPr>
          <p:nvPr/>
        </p:nvSpPr>
        <p:spPr bwMode="auto">
          <a:xfrm>
            <a:off x="0" y="0"/>
            <a:ext cx="6858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7411" name="_x186864440" descr="EMB0000c35c4bff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242991" y="3210278"/>
            <a:ext cx="4214842" cy="24288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226915759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6671" y="1823973"/>
            <a:ext cx="5821074" cy="100027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25400"/>
            </a:sp3d>
          </a:bodyPr>
          <a:lstStyle/>
          <a:p>
            <a:pPr marL="266700" lvl="2" indent="-266700" hangingPunct="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</a:pPr>
            <a:r>
              <a:rPr lang="ko-KR" altLang="en-US" sz="1200" dirty="0" smtClean="0"/>
              <a:t> ① 유동인구 추정 위치</a:t>
            </a:r>
            <a:r>
              <a:rPr lang="en-US" altLang="ko-KR" sz="1200" dirty="0" smtClean="0"/>
              <a:t>(</a:t>
            </a:r>
            <a:r>
              <a:rPr lang="ko-KR" altLang="en-US" sz="1200" dirty="0" smtClean="0"/>
              <a:t>포인트</a:t>
            </a:r>
            <a:r>
              <a:rPr lang="en-US" altLang="ko-KR" sz="1200" dirty="0" smtClean="0"/>
              <a:t>)</a:t>
            </a:r>
            <a:r>
              <a:rPr lang="ko-KR" altLang="en-US" sz="1200" dirty="0" smtClean="0"/>
              <a:t> 구축</a:t>
            </a:r>
          </a:p>
          <a:p>
            <a:pPr marL="266700" indent="-173038" hangingPunct="0">
              <a:lnSpc>
                <a:spcPct val="15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유동인구를 추정하기 위해 서울시 도로 위에 </a:t>
            </a:r>
            <a:r>
              <a:rPr lang="en-US" altLang="ko-KR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10m </a:t>
            </a:r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간격의 포인트 데이터를 생성</a:t>
            </a:r>
            <a:endParaRPr lang="en-US" altLang="ko-KR" sz="1200" dirty="0" smtClean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79882" y="1315023"/>
            <a:ext cx="5604792" cy="33855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25400"/>
            </a:sp3d>
          </a:bodyPr>
          <a:lstStyle/>
          <a:p>
            <a:pPr latinLnBrk="0" hangingPunct="0">
              <a:buClr>
                <a:schemeClr val="accent1">
                  <a:lumMod val="75000"/>
                </a:schemeClr>
              </a:buClr>
            </a:pPr>
            <a:r>
              <a:rPr lang="en-US" altLang="ko-KR" sz="1600" dirty="0" err="1" smtClean="0"/>
              <a:t>ⅰi</a:t>
            </a:r>
            <a:r>
              <a:rPr lang="en-US" altLang="ko-KR" sz="1600" dirty="0" smtClean="0"/>
              <a:t>) </a:t>
            </a:r>
            <a:r>
              <a:rPr lang="ko-KR" altLang="en-US" sz="16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길단위</a:t>
            </a:r>
            <a:r>
              <a:rPr lang="ko-KR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유동인구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추정 정보 구축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 flipV="1">
            <a:off x="526182" y="1691678"/>
            <a:ext cx="3331446" cy="45719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43627" y="2904380"/>
            <a:ext cx="5821074" cy="100027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25400"/>
            </a:sp3d>
          </a:bodyPr>
          <a:lstStyle/>
          <a:p>
            <a:pPr marL="266700" lvl="2" indent="-266700" hangingPunct="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</a:pPr>
            <a:r>
              <a:rPr lang="ko-KR" altLang="en-US" sz="1200" dirty="0" smtClean="0"/>
              <a:t> ② 서울시 도로 </a:t>
            </a:r>
            <a:r>
              <a:rPr lang="ko-KR" altLang="en-US" sz="1200" dirty="0" err="1" smtClean="0"/>
              <a:t>포인트별</a:t>
            </a:r>
            <a:r>
              <a:rPr lang="ko-KR" altLang="en-US" sz="1200" dirty="0" smtClean="0"/>
              <a:t> 유동인구 </a:t>
            </a:r>
            <a:r>
              <a:rPr lang="ko-KR" altLang="en-US" sz="1200" dirty="0" err="1" smtClean="0"/>
              <a:t>데이터셋</a:t>
            </a:r>
            <a:r>
              <a:rPr lang="ko-KR" altLang="en-US" sz="1200" dirty="0" smtClean="0"/>
              <a:t> 구축</a:t>
            </a:r>
          </a:p>
          <a:p>
            <a:pPr marL="266700" indent="-173038" hangingPunct="0">
              <a:lnSpc>
                <a:spcPct val="15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각 포인트 별로 반경 약 </a:t>
            </a:r>
            <a:r>
              <a:rPr lang="en-US" altLang="ko-KR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50m </a:t>
            </a:r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영역에 포함되는 통신사 유동인구 </a:t>
            </a:r>
            <a:r>
              <a:rPr lang="ko-KR" altLang="en-US" sz="12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추정값의</a:t>
            </a:r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평균을 산출하여 서울시 도로 위 </a:t>
            </a:r>
            <a:r>
              <a:rPr lang="ko-KR" altLang="en-US" sz="12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포인트별</a:t>
            </a:r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유동인구 값을 제시</a:t>
            </a:r>
            <a:endParaRPr lang="en-US" altLang="ko-KR" sz="1200" dirty="0" smtClean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410" name="Rectangle 2"/>
          <p:cNvSpPr>
            <a:spLocks noChangeArrowheads="1"/>
          </p:cNvSpPr>
          <p:nvPr/>
        </p:nvSpPr>
        <p:spPr bwMode="auto">
          <a:xfrm>
            <a:off x="0" y="0"/>
            <a:ext cx="6858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7409" name="_x188649960" descr="EMB0000be844709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39618" y="4071934"/>
            <a:ext cx="2681288" cy="2000264"/>
          </a:xfrm>
          <a:prstGeom prst="rect">
            <a:avLst/>
          </a:prstGeom>
          <a:noFill/>
        </p:spPr>
      </p:pic>
      <p:sp>
        <p:nvSpPr>
          <p:cNvPr id="8" name="직사각형 7"/>
          <p:cNvSpPr/>
          <p:nvPr/>
        </p:nvSpPr>
        <p:spPr>
          <a:xfrm>
            <a:off x="639618" y="4036765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/>
              <a:t>①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00042" y="6357950"/>
            <a:ext cx="5821074" cy="240065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25400"/>
            </a:sp3d>
          </a:bodyPr>
          <a:lstStyle/>
          <a:p>
            <a:pPr marL="266700" lvl="2" indent="-266700" hangingPunct="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</a:pPr>
            <a:r>
              <a:rPr lang="ko-KR" altLang="en-US" sz="1200" dirty="0" smtClean="0"/>
              <a:t> ③ </a:t>
            </a:r>
            <a:r>
              <a:rPr lang="ko-KR" altLang="en-US" sz="1200" dirty="0" err="1" smtClean="0"/>
              <a:t>집객시설</a:t>
            </a:r>
            <a:r>
              <a:rPr lang="ko-KR" altLang="en-US" sz="1200" dirty="0" smtClean="0"/>
              <a:t> 정의 및 가중치 반영</a:t>
            </a:r>
          </a:p>
          <a:p>
            <a:pPr marL="266700" lvl="1" indent="-173038" hangingPunct="0">
              <a:lnSpc>
                <a:spcPct val="15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각 포인트 별로 반경 약 </a:t>
            </a:r>
            <a:r>
              <a:rPr lang="en-US" altLang="ko-KR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50m </a:t>
            </a:r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영역에 포함되는 통신사 유동인구 </a:t>
            </a:r>
            <a:r>
              <a:rPr lang="ko-KR" altLang="en-US" sz="12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추정값의</a:t>
            </a:r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평균을 산출하여 서울시 도로 위 </a:t>
            </a:r>
            <a:r>
              <a:rPr lang="ko-KR" altLang="en-US" sz="12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포인트별</a:t>
            </a:r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유동인구 값을 제시</a:t>
            </a:r>
            <a:r>
              <a:rPr lang="ko-KR" altLang="en-US" b="1" dirty="0" smtClean="0"/>
              <a:t> </a:t>
            </a:r>
            <a:endParaRPr lang="en-US" altLang="ko-KR" b="1" dirty="0" smtClean="0"/>
          </a:p>
          <a:p>
            <a:pPr marL="266700" lvl="1" indent="-173038" hangingPunct="0">
              <a:lnSpc>
                <a:spcPct val="15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ko-KR" altLang="en-US" sz="12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집객시설</a:t>
            </a:r>
            <a:r>
              <a:rPr lang="ko-KR" altLang="en-US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도매</a:t>
            </a:r>
            <a:r>
              <a:rPr lang="en-US" altLang="ko-KR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유통점</a:t>
            </a:r>
            <a:r>
              <a:rPr lang="en-US" altLang="ko-KR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2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대형마트</a:t>
            </a:r>
            <a:r>
              <a:rPr lang="en-US" altLang="ko-KR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할인점</a:t>
            </a:r>
            <a:r>
              <a:rPr lang="en-US" altLang="ko-KR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), </a:t>
            </a:r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백화점</a:t>
            </a:r>
            <a:r>
              <a:rPr lang="en-US" altLang="ko-KR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쇼핑</a:t>
            </a:r>
            <a:r>
              <a:rPr lang="en-US" altLang="ko-KR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백화점</a:t>
            </a:r>
            <a:r>
              <a:rPr lang="en-US" altLang="ko-KR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쇼핑센터 및 </a:t>
            </a:r>
            <a:r>
              <a:rPr lang="ko-KR" altLang="en-US" sz="12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아웃렛</a:t>
            </a:r>
            <a:r>
              <a:rPr lang="en-US" altLang="ko-KR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), </a:t>
            </a:r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대학교</a:t>
            </a:r>
            <a:r>
              <a:rPr lang="en-US" altLang="ko-KR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영화관</a:t>
            </a:r>
            <a:r>
              <a:rPr lang="en-US" altLang="ko-KR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청사</a:t>
            </a:r>
            <a:r>
              <a:rPr lang="en-US" altLang="ko-KR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공공부처</a:t>
            </a:r>
            <a:r>
              <a:rPr lang="en-US" altLang="ko-KR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구청</a:t>
            </a:r>
            <a:r>
              <a:rPr lang="en-US" altLang="ko-KR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주민센터</a:t>
            </a:r>
            <a:r>
              <a:rPr lang="en-US" altLang="ko-KR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), </a:t>
            </a:r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우체국</a:t>
            </a:r>
            <a:r>
              <a:rPr lang="en-US" altLang="ko-KR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은행</a:t>
            </a:r>
            <a:r>
              <a:rPr lang="en-US" altLang="ko-KR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병원</a:t>
            </a:r>
            <a:r>
              <a:rPr lang="en-US" altLang="ko-KR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지하철역</a:t>
            </a:r>
            <a:r>
              <a:rPr lang="en-US" altLang="ko-KR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버스정류장</a:t>
            </a:r>
            <a:r>
              <a:rPr lang="en-US" altLang="ko-KR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일반상점</a:t>
            </a:r>
            <a:r>
              <a:rPr lang="en-US" altLang="ko-KR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밀집도</a:t>
            </a:r>
            <a:r>
              <a:rPr lang="en-US" altLang="ko-KR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1200" dirty="0" smtClean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66700" indent="-173038" hangingPunct="0">
              <a:lnSpc>
                <a:spcPct val="15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endParaRPr lang="en-US" altLang="ko-KR" sz="1200" dirty="0" smtClean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6858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7" name="_x205687744" descr="EMB00001d7c009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11061" y="4071934"/>
            <a:ext cx="2643206" cy="2000264"/>
          </a:xfrm>
          <a:prstGeom prst="rect">
            <a:avLst/>
          </a:prstGeom>
          <a:noFill/>
        </p:spPr>
      </p:pic>
      <p:sp>
        <p:nvSpPr>
          <p:cNvPr id="12" name="직사각형 11"/>
          <p:cNvSpPr/>
          <p:nvPr/>
        </p:nvSpPr>
        <p:spPr>
          <a:xfrm>
            <a:off x="3487615" y="4048488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/>
              <a:t>②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42918" y="6072198"/>
            <a:ext cx="55007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    &lt;</a:t>
            </a:r>
            <a:r>
              <a:rPr lang="ko-KR" altLang="en-US" sz="1000" dirty="0" smtClean="0"/>
              <a:t>서울시 도로 포인트 구축</a:t>
            </a:r>
            <a:r>
              <a:rPr lang="en-US" altLang="ko-KR" sz="1000" dirty="0" smtClean="0"/>
              <a:t>&gt;                          &lt;</a:t>
            </a:r>
            <a:r>
              <a:rPr lang="ko-KR" altLang="en-US" sz="1000" dirty="0" smtClean="0"/>
              <a:t> 셀 별 통신사</a:t>
            </a:r>
            <a:r>
              <a:rPr lang="en-US" altLang="ko-KR" sz="1000" dirty="0" smtClean="0"/>
              <a:t> </a:t>
            </a:r>
            <a:r>
              <a:rPr lang="ko-KR" altLang="en-US" sz="1000" dirty="0" smtClean="0"/>
              <a:t>유동인구 데이터 등급화</a:t>
            </a:r>
            <a:r>
              <a:rPr lang="en-US" altLang="ko-KR" sz="1000" dirty="0" smtClean="0"/>
              <a:t>&gt;</a:t>
            </a:r>
            <a:endParaRPr lang="ko-KR" altLang="en-US" dirty="0"/>
          </a:p>
        </p:txBody>
      </p:sp>
    </p:spTree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_x277276792" descr="EMB00001bb00a9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300" b="56999"/>
          <a:stretch/>
        </p:blipFill>
        <p:spPr bwMode="auto">
          <a:xfrm>
            <a:off x="472730" y="1784737"/>
            <a:ext cx="2921592" cy="18962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_x277276792" descr="EMB00001bb00a9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425" r="11300" b="3547"/>
          <a:stretch/>
        </p:blipFill>
        <p:spPr bwMode="auto">
          <a:xfrm>
            <a:off x="3571876" y="1784737"/>
            <a:ext cx="2809528" cy="18974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 bwMode="auto">
          <a:xfrm>
            <a:off x="2386210" y="1796460"/>
            <a:ext cx="1008111" cy="175548"/>
          </a:xfrm>
          <a:prstGeom prst="rect">
            <a:avLst/>
          </a:prstGeom>
          <a:solidFill>
            <a:schemeClr val="bg1">
              <a:alpha val="7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r>
              <a:rPr lang="ko-KR" altLang="en-US" sz="800" b="1" dirty="0" err="1"/>
              <a:t>집객요인</a:t>
            </a:r>
            <a:r>
              <a:rPr lang="ko-KR" altLang="en-US" sz="800" b="1" dirty="0"/>
              <a:t> 반영 전</a:t>
            </a:r>
            <a:endParaRPr lang="en-US" altLang="ko-KR" sz="800" b="1" dirty="0"/>
          </a:p>
        </p:txBody>
      </p:sp>
      <p:sp>
        <p:nvSpPr>
          <p:cNvPr id="8" name="직사각형 7"/>
          <p:cNvSpPr/>
          <p:nvPr/>
        </p:nvSpPr>
        <p:spPr bwMode="auto">
          <a:xfrm>
            <a:off x="5368665" y="1796460"/>
            <a:ext cx="1008111" cy="175548"/>
          </a:xfrm>
          <a:prstGeom prst="rect">
            <a:avLst/>
          </a:prstGeom>
          <a:solidFill>
            <a:schemeClr val="bg1">
              <a:alpha val="7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r>
              <a:rPr lang="ko-KR" altLang="en-US" sz="800" b="1" dirty="0" err="1"/>
              <a:t>집객요인</a:t>
            </a:r>
            <a:r>
              <a:rPr lang="ko-KR" altLang="en-US" sz="800" b="1" dirty="0"/>
              <a:t> 반영 후</a:t>
            </a:r>
            <a:endParaRPr lang="en-US" altLang="ko-KR" sz="8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428604" y="1071538"/>
            <a:ext cx="5821074" cy="61061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25400"/>
            </a:sp3d>
          </a:bodyPr>
          <a:lstStyle/>
          <a:p>
            <a:pPr marL="266700" lvl="1" indent="-173038" hangingPunct="0">
              <a:lnSpc>
                <a:spcPct val="15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인구집중유발시설</a:t>
            </a:r>
            <a:r>
              <a:rPr lang="en-US" altLang="ko-KR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2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집객시설</a:t>
            </a:r>
            <a:r>
              <a:rPr lang="en-US" altLang="ko-KR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을 정의하고 모델링을 통해 각 시설유형별 가중치를 분석하여 도로상 유동인구 추정에 반영하여 추정 정확도 향상</a:t>
            </a:r>
            <a:endParaRPr lang="en-US" altLang="ko-KR" b="1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500042" y="3857621"/>
            <a:ext cx="5821074" cy="33361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25400"/>
            </a:sp3d>
          </a:bodyPr>
          <a:lstStyle/>
          <a:p>
            <a:pPr marL="266700" lvl="2" indent="-266700" hangingPunct="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</a:pPr>
            <a:r>
              <a:rPr lang="ko-KR" altLang="en-US" sz="1200" dirty="0" smtClean="0"/>
              <a:t> ④ 도로링크 라인형태 유동인구 </a:t>
            </a:r>
            <a:r>
              <a:rPr lang="ko-KR" altLang="en-US" sz="1200" dirty="0" err="1" smtClean="0"/>
              <a:t>데이터셋</a:t>
            </a:r>
            <a:r>
              <a:rPr lang="ko-KR" altLang="en-US" sz="1200" dirty="0" smtClean="0"/>
              <a:t> 구축</a:t>
            </a:r>
            <a:endParaRPr lang="en-US" altLang="ko-KR" sz="1200" dirty="0" smtClean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6325" name="Rectangle 5"/>
          <p:cNvSpPr>
            <a:spLocks noChangeArrowheads="1"/>
          </p:cNvSpPr>
          <p:nvPr/>
        </p:nvSpPr>
        <p:spPr bwMode="auto">
          <a:xfrm>
            <a:off x="0" y="0"/>
            <a:ext cx="6858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6327" name="Rectangle 7"/>
          <p:cNvSpPr>
            <a:spLocks noChangeArrowheads="1"/>
          </p:cNvSpPr>
          <p:nvPr/>
        </p:nvSpPr>
        <p:spPr bwMode="auto">
          <a:xfrm>
            <a:off x="0" y="0"/>
            <a:ext cx="6858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6329" name="Rectangle 9"/>
          <p:cNvSpPr>
            <a:spLocks noChangeArrowheads="1"/>
          </p:cNvSpPr>
          <p:nvPr/>
        </p:nvSpPr>
        <p:spPr bwMode="auto">
          <a:xfrm>
            <a:off x="0" y="0"/>
            <a:ext cx="6858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이등변 삼각형 18"/>
          <p:cNvSpPr/>
          <p:nvPr/>
        </p:nvSpPr>
        <p:spPr bwMode="auto">
          <a:xfrm rot="10800000">
            <a:off x="834402" y="7464058"/>
            <a:ext cx="4824536" cy="299805"/>
          </a:xfrm>
          <a:prstGeom prst="triangle">
            <a:avLst/>
          </a:prstGeom>
          <a:gradFill flip="none" rotWithShape="1">
            <a:gsLst>
              <a:gs pos="0">
                <a:schemeClr val="accent4">
                  <a:lumMod val="5000"/>
                  <a:lumOff val="95000"/>
                  <a:alpha val="0"/>
                </a:schemeClr>
              </a:gs>
              <a:gs pos="74000">
                <a:schemeClr val="accent4">
                  <a:lumMod val="45000"/>
                  <a:lumOff val="55000"/>
                </a:schemeClr>
              </a:gs>
              <a:gs pos="83000">
                <a:schemeClr val="accent4">
                  <a:lumMod val="45000"/>
                  <a:lumOff val="55000"/>
                </a:schemeClr>
              </a:gs>
              <a:gs pos="100000">
                <a:schemeClr val="accent4">
                  <a:lumMod val="30000"/>
                  <a:lumOff val="70000"/>
                </a:schemeClr>
              </a:gs>
            </a:gsLst>
            <a:lin ang="16200000" scaled="0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5242886" y="4235472"/>
            <a:ext cx="1064123" cy="60346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STEP1.</a:t>
            </a:r>
            <a:br>
              <a:rPr lang="en-US" altLang="ko-KR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추정 알고리즘 구축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5242886" y="4955552"/>
            <a:ext cx="1064123" cy="88696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STEP2.</a:t>
            </a:r>
            <a:br>
              <a:rPr lang="en-US" altLang="ko-KR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시간대별</a:t>
            </a:r>
            <a:r>
              <a:rPr lang="en-US" altLang="ko-KR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세분화</a:t>
            </a:r>
          </a:p>
        </p:txBody>
      </p:sp>
      <p:cxnSp>
        <p:nvCxnSpPr>
          <p:cNvPr id="22" name="꺾인 연결선 21"/>
          <p:cNvCxnSpPr>
            <a:stCxn id="51" idx="2"/>
            <a:endCxn id="24" idx="0"/>
          </p:cNvCxnSpPr>
          <p:nvPr/>
        </p:nvCxnSpPr>
        <p:spPr>
          <a:xfrm rot="5400000">
            <a:off x="1677886" y="4618904"/>
            <a:ext cx="1368153" cy="1367107"/>
          </a:xfrm>
          <a:prstGeom prst="bentConnector3">
            <a:avLst>
              <a:gd name="adj1" fmla="val 50000"/>
            </a:avLst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꺾인 연결선 22"/>
          <p:cNvCxnSpPr>
            <a:stCxn id="51" idx="2"/>
            <a:endCxn id="25" idx="0"/>
          </p:cNvCxnSpPr>
          <p:nvPr/>
        </p:nvCxnSpPr>
        <p:spPr>
          <a:xfrm rot="16200000" flipH="1">
            <a:off x="3064636" y="4599259"/>
            <a:ext cx="1368153" cy="1406395"/>
          </a:xfrm>
          <a:prstGeom prst="bentConnector3">
            <a:avLst>
              <a:gd name="adj1" fmla="val 50000"/>
            </a:avLst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5"/>
          <p:cNvSpPr>
            <a:spLocks noChangeArrowheads="1"/>
          </p:cNvSpPr>
          <p:nvPr/>
        </p:nvSpPr>
        <p:spPr bwMode="auto">
          <a:xfrm>
            <a:off x="1363776" y="5986534"/>
            <a:ext cx="629264" cy="316454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bg1">
                <a:lumMod val="50000"/>
              </a:schemeClr>
            </a:solidFill>
            <a:round/>
            <a:headEnd/>
            <a:tailEnd/>
          </a:ln>
        </p:spPr>
        <p:txBody>
          <a:bodyPr wrap="square" lIns="72000" rIns="72000" anchor="ctr"/>
          <a:lstStyle/>
          <a:p>
            <a:pPr algn="ctr" latinLnBrk="0"/>
            <a:r>
              <a:rPr lang="ko-KR" altLang="en-US" sz="1000" dirty="0">
                <a:solidFill>
                  <a:srgbClr val="000000"/>
                </a:solidFill>
              </a:rPr>
              <a:t>남성</a:t>
            </a:r>
            <a:endParaRPr lang="en-US" altLang="ko-KR" sz="1000" dirty="0">
              <a:solidFill>
                <a:srgbClr val="000000"/>
              </a:solidFill>
            </a:endParaRPr>
          </a:p>
        </p:txBody>
      </p:sp>
      <p:sp>
        <p:nvSpPr>
          <p:cNvPr id="25" name="Rectangle 25"/>
          <p:cNvSpPr>
            <a:spLocks noChangeArrowheads="1"/>
          </p:cNvSpPr>
          <p:nvPr/>
        </p:nvSpPr>
        <p:spPr bwMode="auto">
          <a:xfrm>
            <a:off x="4137278" y="5986534"/>
            <a:ext cx="629264" cy="316454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bg1">
                <a:lumMod val="50000"/>
              </a:schemeClr>
            </a:solidFill>
            <a:round/>
            <a:headEnd/>
            <a:tailEnd/>
          </a:ln>
        </p:spPr>
        <p:txBody>
          <a:bodyPr wrap="square" lIns="72000" rIns="72000" anchor="ctr"/>
          <a:lstStyle/>
          <a:p>
            <a:pPr algn="ctr" latinLnBrk="0"/>
            <a:r>
              <a:rPr lang="ko-KR" altLang="en-US" sz="1000" dirty="0">
                <a:solidFill>
                  <a:srgbClr val="000000"/>
                </a:solidFill>
              </a:rPr>
              <a:t>여성</a:t>
            </a:r>
            <a:endParaRPr lang="en-US" altLang="ko-KR" sz="1000" dirty="0">
              <a:solidFill>
                <a:srgbClr val="000000"/>
              </a:solidFill>
            </a:endParaRPr>
          </a:p>
        </p:txBody>
      </p:sp>
      <p:cxnSp>
        <p:nvCxnSpPr>
          <p:cNvPr id="26" name="꺾인 연결선 25"/>
          <p:cNvCxnSpPr>
            <a:stCxn id="24" idx="2"/>
            <a:endCxn id="44" idx="0"/>
          </p:cNvCxnSpPr>
          <p:nvPr/>
        </p:nvCxnSpPr>
        <p:spPr>
          <a:xfrm rot="5400000">
            <a:off x="1009601" y="5883761"/>
            <a:ext cx="249580" cy="1088035"/>
          </a:xfrm>
          <a:prstGeom prst="bentConnector3">
            <a:avLst>
              <a:gd name="adj1" fmla="val 50000"/>
            </a:avLst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꺾인 연결선 26"/>
          <p:cNvCxnSpPr>
            <a:stCxn id="24" idx="2"/>
            <a:endCxn id="45" idx="0"/>
          </p:cNvCxnSpPr>
          <p:nvPr/>
        </p:nvCxnSpPr>
        <p:spPr>
          <a:xfrm rot="5400000">
            <a:off x="1297633" y="6171793"/>
            <a:ext cx="249580" cy="511971"/>
          </a:xfrm>
          <a:prstGeom prst="bentConnector3">
            <a:avLst>
              <a:gd name="adj1" fmla="val 50000"/>
            </a:avLst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꺾인 연결선 27"/>
          <p:cNvCxnSpPr>
            <a:stCxn id="24" idx="2"/>
            <a:endCxn id="46" idx="0"/>
          </p:cNvCxnSpPr>
          <p:nvPr/>
        </p:nvCxnSpPr>
        <p:spPr>
          <a:xfrm rot="16200000" flipH="1">
            <a:off x="1585664" y="6395731"/>
            <a:ext cx="249580" cy="64093"/>
          </a:xfrm>
          <a:prstGeom prst="bentConnector3">
            <a:avLst>
              <a:gd name="adj1" fmla="val 50000"/>
            </a:avLst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꺾인 연결선 28"/>
          <p:cNvCxnSpPr>
            <a:stCxn id="24" idx="2"/>
            <a:endCxn id="47" idx="0"/>
          </p:cNvCxnSpPr>
          <p:nvPr/>
        </p:nvCxnSpPr>
        <p:spPr>
          <a:xfrm rot="16200000" flipH="1">
            <a:off x="1873696" y="6107699"/>
            <a:ext cx="249580" cy="640157"/>
          </a:xfrm>
          <a:prstGeom prst="bentConnector3">
            <a:avLst>
              <a:gd name="adj1" fmla="val 50000"/>
            </a:avLst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꺾인 연결선 29"/>
          <p:cNvCxnSpPr>
            <a:stCxn id="24" idx="2"/>
            <a:endCxn id="48" idx="0"/>
          </p:cNvCxnSpPr>
          <p:nvPr/>
        </p:nvCxnSpPr>
        <p:spPr>
          <a:xfrm rot="16200000" flipH="1">
            <a:off x="2161728" y="5819667"/>
            <a:ext cx="249580" cy="1216221"/>
          </a:xfrm>
          <a:prstGeom prst="bentConnector3">
            <a:avLst>
              <a:gd name="adj1" fmla="val 50000"/>
            </a:avLst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꺾인 연결선 30"/>
          <p:cNvCxnSpPr>
            <a:stCxn id="24" idx="2"/>
            <a:endCxn id="49" idx="0"/>
          </p:cNvCxnSpPr>
          <p:nvPr/>
        </p:nvCxnSpPr>
        <p:spPr>
          <a:xfrm rot="16200000" flipH="1">
            <a:off x="2449760" y="5531635"/>
            <a:ext cx="249580" cy="1792285"/>
          </a:xfrm>
          <a:prstGeom prst="bentConnector3">
            <a:avLst>
              <a:gd name="adj1" fmla="val 50000"/>
            </a:avLst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25"/>
          <p:cNvSpPr>
            <a:spLocks noChangeArrowheads="1"/>
          </p:cNvSpPr>
          <p:nvPr/>
        </p:nvSpPr>
        <p:spPr bwMode="auto">
          <a:xfrm>
            <a:off x="1682501" y="6984616"/>
            <a:ext cx="520053" cy="316454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bg1">
                <a:lumMod val="50000"/>
              </a:schemeClr>
            </a:solidFill>
            <a:round/>
            <a:headEnd/>
            <a:tailEnd/>
          </a:ln>
        </p:spPr>
        <p:txBody>
          <a:bodyPr wrap="square" lIns="72000" rIns="72000" anchor="ctr"/>
          <a:lstStyle/>
          <a:p>
            <a:pPr algn="ctr" latinLnBrk="0"/>
            <a:r>
              <a:rPr lang="en-US" altLang="ko-KR" sz="1000" dirty="0">
                <a:solidFill>
                  <a:srgbClr val="000000"/>
                </a:solidFill>
              </a:rPr>
              <a:t>10</a:t>
            </a:r>
            <a:r>
              <a:rPr lang="ko-KR" altLang="en-US" sz="1000" dirty="0">
                <a:solidFill>
                  <a:srgbClr val="000000"/>
                </a:solidFill>
              </a:rPr>
              <a:t>대</a:t>
            </a:r>
            <a:endParaRPr lang="en-US" altLang="ko-KR" sz="1000" dirty="0">
              <a:solidFill>
                <a:srgbClr val="000000"/>
              </a:solidFill>
            </a:endParaRPr>
          </a:p>
        </p:txBody>
      </p:sp>
      <p:sp>
        <p:nvSpPr>
          <p:cNvPr id="33" name="Rectangle 25"/>
          <p:cNvSpPr>
            <a:spLocks noChangeArrowheads="1"/>
          </p:cNvSpPr>
          <p:nvPr/>
        </p:nvSpPr>
        <p:spPr bwMode="auto">
          <a:xfrm>
            <a:off x="2258565" y="6984616"/>
            <a:ext cx="520053" cy="316454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bg1">
                <a:lumMod val="50000"/>
              </a:schemeClr>
            </a:solidFill>
            <a:round/>
            <a:headEnd/>
            <a:tailEnd/>
          </a:ln>
        </p:spPr>
        <p:txBody>
          <a:bodyPr wrap="square" lIns="72000" rIns="72000" anchor="ctr"/>
          <a:lstStyle/>
          <a:p>
            <a:pPr algn="ctr" latinLnBrk="0"/>
            <a:r>
              <a:rPr lang="en-US" altLang="ko-KR" sz="1000" dirty="0">
                <a:solidFill>
                  <a:srgbClr val="000000"/>
                </a:solidFill>
              </a:rPr>
              <a:t>20</a:t>
            </a:r>
            <a:r>
              <a:rPr lang="ko-KR" altLang="en-US" sz="1000" dirty="0">
                <a:solidFill>
                  <a:srgbClr val="000000"/>
                </a:solidFill>
              </a:rPr>
              <a:t>대</a:t>
            </a:r>
            <a:endParaRPr lang="en-US" altLang="ko-KR" sz="1000" dirty="0">
              <a:solidFill>
                <a:srgbClr val="000000"/>
              </a:solidFill>
            </a:endParaRPr>
          </a:p>
        </p:txBody>
      </p:sp>
      <p:sp>
        <p:nvSpPr>
          <p:cNvPr id="34" name="Rectangle 25"/>
          <p:cNvSpPr>
            <a:spLocks noChangeArrowheads="1"/>
          </p:cNvSpPr>
          <p:nvPr/>
        </p:nvSpPr>
        <p:spPr bwMode="auto">
          <a:xfrm>
            <a:off x="2834629" y="6984616"/>
            <a:ext cx="520053" cy="316454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bg1">
                <a:lumMod val="50000"/>
              </a:schemeClr>
            </a:solidFill>
            <a:round/>
            <a:headEnd/>
            <a:tailEnd/>
          </a:ln>
        </p:spPr>
        <p:txBody>
          <a:bodyPr wrap="square" lIns="72000" rIns="72000" anchor="ctr"/>
          <a:lstStyle/>
          <a:p>
            <a:pPr algn="ctr" latinLnBrk="0"/>
            <a:r>
              <a:rPr lang="en-US" altLang="ko-KR" sz="1000" dirty="0">
                <a:solidFill>
                  <a:srgbClr val="000000"/>
                </a:solidFill>
              </a:rPr>
              <a:t>30</a:t>
            </a:r>
            <a:r>
              <a:rPr lang="ko-KR" altLang="en-US" sz="1000" dirty="0">
                <a:solidFill>
                  <a:srgbClr val="000000"/>
                </a:solidFill>
              </a:rPr>
              <a:t>대</a:t>
            </a:r>
            <a:endParaRPr lang="en-US" altLang="ko-KR" sz="1000" dirty="0">
              <a:solidFill>
                <a:srgbClr val="000000"/>
              </a:solidFill>
            </a:endParaRPr>
          </a:p>
        </p:txBody>
      </p:sp>
      <p:sp>
        <p:nvSpPr>
          <p:cNvPr id="35" name="Rectangle 25"/>
          <p:cNvSpPr>
            <a:spLocks noChangeArrowheads="1"/>
          </p:cNvSpPr>
          <p:nvPr/>
        </p:nvSpPr>
        <p:spPr bwMode="auto">
          <a:xfrm>
            <a:off x="3410693" y="6984616"/>
            <a:ext cx="520053" cy="316454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bg1">
                <a:lumMod val="50000"/>
              </a:schemeClr>
            </a:solidFill>
            <a:round/>
            <a:headEnd/>
            <a:tailEnd/>
          </a:ln>
        </p:spPr>
        <p:txBody>
          <a:bodyPr wrap="square" lIns="72000" rIns="72000" anchor="ctr"/>
          <a:lstStyle/>
          <a:p>
            <a:pPr algn="ctr" latinLnBrk="0"/>
            <a:r>
              <a:rPr lang="en-US" altLang="ko-KR" sz="1000" dirty="0">
                <a:solidFill>
                  <a:srgbClr val="000000"/>
                </a:solidFill>
              </a:rPr>
              <a:t>40</a:t>
            </a:r>
            <a:r>
              <a:rPr lang="ko-KR" altLang="en-US" sz="1000" dirty="0">
                <a:solidFill>
                  <a:srgbClr val="000000"/>
                </a:solidFill>
              </a:rPr>
              <a:t>대</a:t>
            </a:r>
            <a:endParaRPr lang="en-US" altLang="ko-KR" sz="1000" dirty="0">
              <a:solidFill>
                <a:srgbClr val="000000"/>
              </a:solidFill>
            </a:endParaRPr>
          </a:p>
        </p:txBody>
      </p:sp>
      <p:sp>
        <p:nvSpPr>
          <p:cNvPr id="36" name="Rectangle 25"/>
          <p:cNvSpPr>
            <a:spLocks noChangeArrowheads="1"/>
          </p:cNvSpPr>
          <p:nvPr/>
        </p:nvSpPr>
        <p:spPr bwMode="auto">
          <a:xfrm>
            <a:off x="3986757" y="6984616"/>
            <a:ext cx="520053" cy="316454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bg1">
                <a:lumMod val="50000"/>
              </a:schemeClr>
            </a:solidFill>
            <a:round/>
            <a:headEnd/>
            <a:tailEnd/>
          </a:ln>
        </p:spPr>
        <p:txBody>
          <a:bodyPr wrap="square" lIns="72000" rIns="72000" anchor="ctr"/>
          <a:lstStyle/>
          <a:p>
            <a:pPr algn="ctr" latinLnBrk="0"/>
            <a:r>
              <a:rPr lang="en-US" altLang="ko-KR" sz="1000" dirty="0">
                <a:solidFill>
                  <a:srgbClr val="000000"/>
                </a:solidFill>
              </a:rPr>
              <a:t>50</a:t>
            </a:r>
            <a:r>
              <a:rPr lang="ko-KR" altLang="en-US" sz="1000" dirty="0">
                <a:solidFill>
                  <a:srgbClr val="000000"/>
                </a:solidFill>
              </a:rPr>
              <a:t>대</a:t>
            </a:r>
            <a:endParaRPr lang="en-US" altLang="ko-KR" sz="1000" dirty="0">
              <a:solidFill>
                <a:srgbClr val="000000"/>
              </a:solidFill>
            </a:endParaRPr>
          </a:p>
        </p:txBody>
      </p:sp>
      <p:sp>
        <p:nvSpPr>
          <p:cNvPr id="37" name="Rectangle 25"/>
          <p:cNvSpPr>
            <a:spLocks noChangeArrowheads="1"/>
          </p:cNvSpPr>
          <p:nvPr/>
        </p:nvSpPr>
        <p:spPr bwMode="auto">
          <a:xfrm>
            <a:off x="4562821" y="6984616"/>
            <a:ext cx="520053" cy="316454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bg1">
                <a:lumMod val="50000"/>
              </a:schemeClr>
            </a:solidFill>
            <a:round/>
            <a:headEnd/>
            <a:tailEnd/>
          </a:ln>
        </p:spPr>
        <p:txBody>
          <a:bodyPr wrap="square" lIns="72000" rIns="72000" anchor="ctr"/>
          <a:lstStyle/>
          <a:p>
            <a:pPr algn="ctr" latinLnBrk="0"/>
            <a:r>
              <a:rPr lang="en-US" altLang="ko-KR" sz="1000" dirty="0">
                <a:solidFill>
                  <a:srgbClr val="000000"/>
                </a:solidFill>
              </a:rPr>
              <a:t>60</a:t>
            </a:r>
            <a:r>
              <a:rPr lang="ko-KR" altLang="en-US" sz="1000" dirty="0">
                <a:solidFill>
                  <a:srgbClr val="000000"/>
                </a:solidFill>
              </a:rPr>
              <a:t>대 이상</a:t>
            </a:r>
            <a:endParaRPr lang="en-US" altLang="ko-KR" sz="1000" dirty="0">
              <a:solidFill>
                <a:srgbClr val="000000"/>
              </a:solidFill>
            </a:endParaRPr>
          </a:p>
        </p:txBody>
      </p:sp>
      <p:cxnSp>
        <p:nvCxnSpPr>
          <p:cNvPr id="38" name="꺾인 연결선 37"/>
          <p:cNvCxnSpPr>
            <a:stCxn id="25" idx="2"/>
            <a:endCxn id="32" idx="0"/>
          </p:cNvCxnSpPr>
          <p:nvPr/>
        </p:nvCxnSpPr>
        <p:spPr>
          <a:xfrm rot="5400000">
            <a:off x="2856405" y="5389111"/>
            <a:ext cx="681628" cy="2509382"/>
          </a:xfrm>
          <a:prstGeom prst="bentConnector3">
            <a:avLst>
              <a:gd name="adj1" fmla="val 50000"/>
            </a:avLst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꺾인 연결선 38"/>
          <p:cNvCxnSpPr>
            <a:stCxn id="25" idx="2"/>
            <a:endCxn id="33" idx="0"/>
          </p:cNvCxnSpPr>
          <p:nvPr/>
        </p:nvCxnSpPr>
        <p:spPr>
          <a:xfrm rot="5400000">
            <a:off x="3144437" y="5677143"/>
            <a:ext cx="681628" cy="1933318"/>
          </a:xfrm>
          <a:prstGeom prst="bentConnector3">
            <a:avLst>
              <a:gd name="adj1" fmla="val 50000"/>
            </a:avLst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꺾인 연결선 39"/>
          <p:cNvCxnSpPr>
            <a:stCxn id="25" idx="2"/>
            <a:endCxn id="34" idx="0"/>
          </p:cNvCxnSpPr>
          <p:nvPr/>
        </p:nvCxnSpPr>
        <p:spPr>
          <a:xfrm rot="5400000">
            <a:off x="3432469" y="5965175"/>
            <a:ext cx="681628" cy="1357254"/>
          </a:xfrm>
          <a:prstGeom prst="bentConnector3">
            <a:avLst>
              <a:gd name="adj1" fmla="val 50000"/>
            </a:avLst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꺾인 연결선 40"/>
          <p:cNvCxnSpPr>
            <a:stCxn id="25" idx="2"/>
            <a:endCxn id="35" idx="0"/>
          </p:cNvCxnSpPr>
          <p:nvPr/>
        </p:nvCxnSpPr>
        <p:spPr>
          <a:xfrm rot="5400000">
            <a:off x="3720501" y="6253207"/>
            <a:ext cx="681628" cy="781190"/>
          </a:xfrm>
          <a:prstGeom prst="bentConnector3">
            <a:avLst>
              <a:gd name="adj1" fmla="val 50000"/>
            </a:avLst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꺾인 연결선 41"/>
          <p:cNvCxnSpPr>
            <a:stCxn id="25" idx="2"/>
            <a:endCxn id="36" idx="0"/>
          </p:cNvCxnSpPr>
          <p:nvPr/>
        </p:nvCxnSpPr>
        <p:spPr>
          <a:xfrm rot="5400000">
            <a:off x="4008533" y="6541239"/>
            <a:ext cx="681628" cy="205126"/>
          </a:xfrm>
          <a:prstGeom prst="bentConnector3">
            <a:avLst>
              <a:gd name="adj1" fmla="val 50000"/>
            </a:avLst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꺾인 연결선 42"/>
          <p:cNvCxnSpPr>
            <a:stCxn id="25" idx="2"/>
            <a:endCxn id="37" idx="0"/>
          </p:cNvCxnSpPr>
          <p:nvPr/>
        </p:nvCxnSpPr>
        <p:spPr>
          <a:xfrm rot="16200000" flipH="1">
            <a:off x="4296565" y="6458333"/>
            <a:ext cx="681628" cy="370938"/>
          </a:xfrm>
          <a:prstGeom prst="bentConnector3">
            <a:avLst>
              <a:gd name="adj1" fmla="val 50000"/>
            </a:avLst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25"/>
          <p:cNvSpPr>
            <a:spLocks noChangeArrowheads="1"/>
          </p:cNvSpPr>
          <p:nvPr/>
        </p:nvSpPr>
        <p:spPr bwMode="auto">
          <a:xfrm>
            <a:off x="330346" y="6552568"/>
            <a:ext cx="520053" cy="316454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bg1">
                <a:lumMod val="50000"/>
              </a:schemeClr>
            </a:solidFill>
            <a:round/>
            <a:headEnd/>
            <a:tailEnd/>
          </a:ln>
        </p:spPr>
        <p:txBody>
          <a:bodyPr wrap="square" lIns="72000" rIns="72000" anchor="ctr"/>
          <a:lstStyle/>
          <a:p>
            <a:pPr algn="ctr" latinLnBrk="0"/>
            <a:r>
              <a:rPr lang="en-US" altLang="ko-KR" sz="1000" dirty="0">
                <a:solidFill>
                  <a:srgbClr val="000000"/>
                </a:solidFill>
              </a:rPr>
              <a:t>10</a:t>
            </a:r>
            <a:r>
              <a:rPr lang="ko-KR" altLang="en-US" sz="1000" dirty="0">
                <a:solidFill>
                  <a:srgbClr val="000000"/>
                </a:solidFill>
              </a:rPr>
              <a:t>대</a:t>
            </a:r>
            <a:endParaRPr lang="en-US" altLang="ko-KR" sz="1000" dirty="0">
              <a:solidFill>
                <a:srgbClr val="000000"/>
              </a:solidFill>
            </a:endParaRPr>
          </a:p>
        </p:txBody>
      </p:sp>
      <p:sp>
        <p:nvSpPr>
          <p:cNvPr id="45" name="Rectangle 25"/>
          <p:cNvSpPr>
            <a:spLocks noChangeArrowheads="1"/>
          </p:cNvSpPr>
          <p:nvPr/>
        </p:nvSpPr>
        <p:spPr bwMode="auto">
          <a:xfrm>
            <a:off x="906410" y="6552568"/>
            <a:ext cx="520053" cy="316454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bg1">
                <a:lumMod val="50000"/>
              </a:schemeClr>
            </a:solidFill>
            <a:round/>
            <a:headEnd/>
            <a:tailEnd/>
          </a:ln>
        </p:spPr>
        <p:txBody>
          <a:bodyPr wrap="square" lIns="72000" rIns="72000" anchor="ctr"/>
          <a:lstStyle/>
          <a:p>
            <a:pPr algn="ctr" latinLnBrk="0"/>
            <a:r>
              <a:rPr lang="en-US" altLang="ko-KR" sz="1000" dirty="0">
                <a:solidFill>
                  <a:srgbClr val="000000"/>
                </a:solidFill>
              </a:rPr>
              <a:t>20</a:t>
            </a:r>
            <a:r>
              <a:rPr lang="ko-KR" altLang="en-US" sz="1000" dirty="0">
                <a:solidFill>
                  <a:srgbClr val="000000"/>
                </a:solidFill>
              </a:rPr>
              <a:t>대</a:t>
            </a:r>
            <a:endParaRPr lang="en-US" altLang="ko-KR" sz="1000" dirty="0">
              <a:solidFill>
                <a:srgbClr val="000000"/>
              </a:solidFill>
            </a:endParaRPr>
          </a:p>
        </p:txBody>
      </p:sp>
      <p:sp>
        <p:nvSpPr>
          <p:cNvPr id="46" name="Rectangle 25"/>
          <p:cNvSpPr>
            <a:spLocks noChangeArrowheads="1"/>
          </p:cNvSpPr>
          <p:nvPr/>
        </p:nvSpPr>
        <p:spPr bwMode="auto">
          <a:xfrm>
            <a:off x="1482474" y="6552568"/>
            <a:ext cx="520053" cy="316454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bg1">
                <a:lumMod val="50000"/>
              </a:schemeClr>
            </a:solidFill>
            <a:round/>
            <a:headEnd/>
            <a:tailEnd/>
          </a:ln>
        </p:spPr>
        <p:txBody>
          <a:bodyPr wrap="square" lIns="72000" rIns="72000" anchor="ctr"/>
          <a:lstStyle/>
          <a:p>
            <a:pPr algn="ctr" latinLnBrk="0"/>
            <a:r>
              <a:rPr lang="en-US" altLang="ko-KR" sz="1000" dirty="0">
                <a:solidFill>
                  <a:srgbClr val="000000"/>
                </a:solidFill>
              </a:rPr>
              <a:t>30</a:t>
            </a:r>
            <a:r>
              <a:rPr lang="ko-KR" altLang="en-US" sz="1000" dirty="0">
                <a:solidFill>
                  <a:srgbClr val="000000"/>
                </a:solidFill>
              </a:rPr>
              <a:t>대</a:t>
            </a:r>
            <a:endParaRPr lang="en-US" altLang="ko-KR" sz="1000" dirty="0">
              <a:solidFill>
                <a:srgbClr val="000000"/>
              </a:solidFill>
            </a:endParaRPr>
          </a:p>
        </p:txBody>
      </p:sp>
      <p:sp>
        <p:nvSpPr>
          <p:cNvPr id="47" name="Rectangle 25"/>
          <p:cNvSpPr>
            <a:spLocks noChangeArrowheads="1"/>
          </p:cNvSpPr>
          <p:nvPr/>
        </p:nvSpPr>
        <p:spPr bwMode="auto">
          <a:xfrm>
            <a:off x="2058538" y="6552568"/>
            <a:ext cx="520053" cy="316454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bg1">
                <a:lumMod val="50000"/>
              </a:schemeClr>
            </a:solidFill>
            <a:round/>
            <a:headEnd/>
            <a:tailEnd/>
          </a:ln>
        </p:spPr>
        <p:txBody>
          <a:bodyPr wrap="square" lIns="72000" rIns="72000" anchor="ctr"/>
          <a:lstStyle/>
          <a:p>
            <a:pPr algn="ctr" latinLnBrk="0"/>
            <a:r>
              <a:rPr lang="en-US" altLang="ko-KR" sz="1000" dirty="0">
                <a:solidFill>
                  <a:srgbClr val="000000"/>
                </a:solidFill>
              </a:rPr>
              <a:t>40</a:t>
            </a:r>
            <a:r>
              <a:rPr lang="ko-KR" altLang="en-US" sz="1000" dirty="0">
                <a:solidFill>
                  <a:srgbClr val="000000"/>
                </a:solidFill>
              </a:rPr>
              <a:t>대</a:t>
            </a:r>
            <a:endParaRPr lang="en-US" altLang="ko-KR" sz="1000" dirty="0">
              <a:solidFill>
                <a:srgbClr val="000000"/>
              </a:solidFill>
            </a:endParaRPr>
          </a:p>
        </p:txBody>
      </p:sp>
      <p:sp>
        <p:nvSpPr>
          <p:cNvPr id="48" name="Rectangle 25"/>
          <p:cNvSpPr>
            <a:spLocks noChangeArrowheads="1"/>
          </p:cNvSpPr>
          <p:nvPr/>
        </p:nvSpPr>
        <p:spPr bwMode="auto">
          <a:xfrm>
            <a:off x="2634602" y="6552568"/>
            <a:ext cx="520053" cy="316454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bg1">
                <a:lumMod val="50000"/>
              </a:schemeClr>
            </a:solidFill>
            <a:round/>
            <a:headEnd/>
            <a:tailEnd/>
          </a:ln>
        </p:spPr>
        <p:txBody>
          <a:bodyPr wrap="square" lIns="72000" rIns="72000" anchor="ctr"/>
          <a:lstStyle/>
          <a:p>
            <a:pPr algn="ctr" latinLnBrk="0"/>
            <a:r>
              <a:rPr lang="en-US" altLang="ko-KR" sz="1000" dirty="0">
                <a:solidFill>
                  <a:srgbClr val="000000"/>
                </a:solidFill>
              </a:rPr>
              <a:t>50</a:t>
            </a:r>
            <a:r>
              <a:rPr lang="ko-KR" altLang="en-US" sz="1000" dirty="0">
                <a:solidFill>
                  <a:srgbClr val="000000"/>
                </a:solidFill>
              </a:rPr>
              <a:t>대</a:t>
            </a:r>
            <a:endParaRPr lang="en-US" altLang="ko-KR" sz="1000" dirty="0">
              <a:solidFill>
                <a:srgbClr val="000000"/>
              </a:solidFill>
            </a:endParaRPr>
          </a:p>
        </p:txBody>
      </p:sp>
      <p:sp>
        <p:nvSpPr>
          <p:cNvPr id="49" name="Rectangle 25"/>
          <p:cNvSpPr>
            <a:spLocks noChangeArrowheads="1"/>
          </p:cNvSpPr>
          <p:nvPr/>
        </p:nvSpPr>
        <p:spPr bwMode="auto">
          <a:xfrm>
            <a:off x="3210666" y="6552568"/>
            <a:ext cx="520053" cy="316454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bg1">
                <a:lumMod val="50000"/>
              </a:schemeClr>
            </a:solidFill>
            <a:round/>
            <a:headEnd/>
            <a:tailEnd/>
          </a:ln>
        </p:spPr>
        <p:txBody>
          <a:bodyPr wrap="square" lIns="72000" rIns="72000" anchor="ctr"/>
          <a:lstStyle/>
          <a:p>
            <a:pPr algn="ctr" latinLnBrk="0"/>
            <a:r>
              <a:rPr lang="en-US" altLang="ko-KR" sz="1000" dirty="0">
                <a:solidFill>
                  <a:srgbClr val="000000"/>
                </a:solidFill>
              </a:rPr>
              <a:t>60</a:t>
            </a:r>
            <a:r>
              <a:rPr lang="ko-KR" altLang="en-US" sz="1000" dirty="0">
                <a:solidFill>
                  <a:srgbClr val="000000"/>
                </a:solidFill>
              </a:rPr>
              <a:t>대 이상</a:t>
            </a:r>
            <a:endParaRPr lang="en-US" altLang="ko-KR" sz="1000" dirty="0">
              <a:solidFill>
                <a:srgbClr val="000000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5242887" y="5963664"/>
            <a:ext cx="1064123" cy="131453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STEP3.</a:t>
            </a:r>
            <a:br>
              <a:rPr lang="en-US" altLang="ko-KR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성별</a:t>
            </a:r>
            <a:r>
              <a:rPr lang="en-US" altLang="ko-KR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연령대별 세분화</a:t>
            </a:r>
          </a:p>
        </p:txBody>
      </p:sp>
      <p:sp>
        <p:nvSpPr>
          <p:cNvPr id="51" name="Rectangle 25"/>
          <p:cNvSpPr>
            <a:spLocks noChangeArrowheads="1"/>
          </p:cNvSpPr>
          <p:nvPr/>
        </p:nvSpPr>
        <p:spPr bwMode="auto">
          <a:xfrm>
            <a:off x="1296188" y="4235472"/>
            <a:ext cx="3498654" cy="382909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algn="ctr">
            <a:solidFill>
              <a:schemeClr val="bg1">
                <a:lumMod val="50000"/>
              </a:schemeClr>
            </a:solidFill>
            <a:round/>
            <a:headEnd/>
            <a:tailEnd/>
          </a:ln>
        </p:spPr>
        <p:txBody>
          <a:bodyPr wrap="square" lIns="72000" rIns="72000" anchor="ctr"/>
          <a:lstStyle/>
          <a:p>
            <a:pPr algn="ctr" latinLnBrk="0"/>
            <a:r>
              <a:rPr lang="ko-KR" altLang="en-US" sz="1000" b="1" dirty="0"/>
              <a:t>일 평균</a:t>
            </a:r>
            <a:r>
              <a:rPr lang="en-US" altLang="ko-KR" sz="1000" b="1" dirty="0"/>
              <a:t>(</a:t>
            </a:r>
            <a:r>
              <a:rPr lang="ko-KR" altLang="en-US" sz="1000" b="1"/>
              <a:t>요일별</a:t>
            </a:r>
            <a:r>
              <a:rPr lang="en-US" altLang="ko-KR" sz="1000" b="1" dirty="0"/>
              <a:t>) </a:t>
            </a:r>
            <a:r>
              <a:rPr lang="ko-KR" altLang="en-US" sz="1000" b="1" dirty="0"/>
              <a:t>유동인구 추정</a:t>
            </a:r>
            <a:endParaRPr lang="en-US" altLang="ko-KR" sz="1000" b="1" dirty="0"/>
          </a:p>
        </p:txBody>
      </p:sp>
      <p:cxnSp>
        <p:nvCxnSpPr>
          <p:cNvPr id="52" name="꺾인 연결선 51"/>
          <p:cNvCxnSpPr>
            <a:stCxn id="51" idx="2"/>
            <a:endCxn id="61" idx="0"/>
          </p:cNvCxnSpPr>
          <p:nvPr/>
        </p:nvCxnSpPr>
        <p:spPr>
          <a:xfrm rot="5400000">
            <a:off x="2182650" y="4115556"/>
            <a:ext cx="360040" cy="1365691"/>
          </a:xfrm>
          <a:prstGeom prst="bentConnector3">
            <a:avLst>
              <a:gd name="adj1" fmla="val 50000"/>
            </a:avLst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25"/>
          <p:cNvSpPr>
            <a:spLocks noChangeArrowheads="1"/>
          </p:cNvSpPr>
          <p:nvPr/>
        </p:nvSpPr>
        <p:spPr bwMode="auto">
          <a:xfrm>
            <a:off x="1122434" y="5459608"/>
            <a:ext cx="1114779" cy="382909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bg1">
                <a:lumMod val="50000"/>
              </a:schemeClr>
            </a:solidFill>
            <a:round/>
            <a:headEnd/>
            <a:tailEnd/>
          </a:ln>
        </p:spPr>
        <p:txBody>
          <a:bodyPr wrap="square" lIns="72000" rIns="72000" anchor="ctr"/>
          <a:lstStyle/>
          <a:p>
            <a:pPr algn="ctr" latinLnBrk="0"/>
            <a:r>
              <a:rPr lang="en-US" altLang="ko-KR" sz="1000" dirty="0">
                <a:solidFill>
                  <a:srgbClr val="000000"/>
                </a:solidFill>
              </a:rPr>
              <a:t>4</a:t>
            </a:r>
            <a:r>
              <a:rPr lang="ko-KR" altLang="en-US" sz="1000" dirty="0">
                <a:solidFill>
                  <a:srgbClr val="000000"/>
                </a:solidFill>
              </a:rPr>
              <a:t>시간대</a:t>
            </a:r>
            <a:endParaRPr lang="en-US" altLang="ko-KR" sz="1000" dirty="0">
              <a:solidFill>
                <a:srgbClr val="000000"/>
              </a:solidFill>
            </a:endParaRPr>
          </a:p>
          <a:p>
            <a:pPr algn="ctr" latinLnBrk="0"/>
            <a:r>
              <a:rPr lang="en-US" altLang="ko-KR" sz="1000" dirty="0">
                <a:solidFill>
                  <a:srgbClr val="000000"/>
                </a:solidFill>
              </a:rPr>
              <a:t>(14:01~17:00)</a:t>
            </a:r>
          </a:p>
        </p:txBody>
      </p:sp>
      <p:sp>
        <p:nvSpPr>
          <p:cNvPr id="54" name="Rectangle 25"/>
          <p:cNvSpPr>
            <a:spLocks noChangeArrowheads="1"/>
          </p:cNvSpPr>
          <p:nvPr/>
        </p:nvSpPr>
        <p:spPr bwMode="auto">
          <a:xfrm>
            <a:off x="2488126" y="5459608"/>
            <a:ext cx="1114779" cy="382909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bg1">
                <a:lumMod val="50000"/>
              </a:schemeClr>
            </a:solidFill>
            <a:round/>
            <a:headEnd/>
            <a:tailEnd/>
          </a:ln>
        </p:spPr>
        <p:txBody>
          <a:bodyPr wrap="square" lIns="72000" rIns="72000" anchor="ctr"/>
          <a:lstStyle/>
          <a:p>
            <a:pPr algn="ctr" latinLnBrk="0"/>
            <a:r>
              <a:rPr lang="en-US" altLang="ko-KR" sz="1000" dirty="0">
                <a:solidFill>
                  <a:srgbClr val="000000"/>
                </a:solidFill>
              </a:rPr>
              <a:t>5</a:t>
            </a:r>
            <a:r>
              <a:rPr lang="ko-KR" altLang="en-US" sz="1000" dirty="0">
                <a:solidFill>
                  <a:srgbClr val="000000"/>
                </a:solidFill>
              </a:rPr>
              <a:t>시간대</a:t>
            </a:r>
            <a:endParaRPr lang="en-US" altLang="ko-KR" sz="1000" dirty="0">
              <a:solidFill>
                <a:srgbClr val="000000"/>
              </a:solidFill>
            </a:endParaRPr>
          </a:p>
          <a:p>
            <a:pPr algn="ctr" latinLnBrk="0"/>
            <a:r>
              <a:rPr lang="en-US" altLang="ko-KR" sz="1000" dirty="0">
                <a:solidFill>
                  <a:srgbClr val="000000"/>
                </a:solidFill>
              </a:rPr>
              <a:t>(17:01~21:00)</a:t>
            </a:r>
          </a:p>
        </p:txBody>
      </p:sp>
      <p:sp>
        <p:nvSpPr>
          <p:cNvPr id="55" name="Rectangle 25"/>
          <p:cNvSpPr>
            <a:spLocks noChangeArrowheads="1"/>
          </p:cNvSpPr>
          <p:nvPr/>
        </p:nvSpPr>
        <p:spPr bwMode="auto">
          <a:xfrm>
            <a:off x="3896087" y="5459608"/>
            <a:ext cx="1114779" cy="382909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bg1">
                <a:lumMod val="50000"/>
              </a:schemeClr>
            </a:solidFill>
            <a:round/>
            <a:headEnd/>
            <a:tailEnd/>
          </a:ln>
        </p:spPr>
        <p:txBody>
          <a:bodyPr wrap="square" lIns="72000" rIns="72000" anchor="ctr"/>
          <a:lstStyle/>
          <a:p>
            <a:pPr algn="ctr" latinLnBrk="0"/>
            <a:r>
              <a:rPr lang="en-US" altLang="ko-KR" sz="1000" dirty="0">
                <a:solidFill>
                  <a:srgbClr val="000000"/>
                </a:solidFill>
              </a:rPr>
              <a:t>6</a:t>
            </a:r>
            <a:r>
              <a:rPr lang="ko-KR" altLang="en-US" sz="1000" dirty="0">
                <a:solidFill>
                  <a:srgbClr val="000000"/>
                </a:solidFill>
              </a:rPr>
              <a:t>시간대</a:t>
            </a:r>
            <a:endParaRPr lang="en-US" altLang="ko-KR" sz="1000" dirty="0">
              <a:solidFill>
                <a:srgbClr val="000000"/>
              </a:solidFill>
            </a:endParaRPr>
          </a:p>
          <a:p>
            <a:pPr algn="ctr" latinLnBrk="0"/>
            <a:r>
              <a:rPr lang="en-US" altLang="ko-KR" sz="1000" dirty="0">
                <a:solidFill>
                  <a:srgbClr val="000000"/>
                </a:solidFill>
              </a:rPr>
              <a:t>(21:01~24:00)</a:t>
            </a:r>
          </a:p>
        </p:txBody>
      </p:sp>
      <p:cxnSp>
        <p:nvCxnSpPr>
          <p:cNvPr id="56" name="꺾인 연결선 55"/>
          <p:cNvCxnSpPr>
            <a:stCxn id="51" idx="2"/>
            <a:endCxn id="62" idx="0"/>
          </p:cNvCxnSpPr>
          <p:nvPr/>
        </p:nvCxnSpPr>
        <p:spPr>
          <a:xfrm rot="16200000" flipH="1">
            <a:off x="2865495" y="4798400"/>
            <a:ext cx="360040" cy="1"/>
          </a:xfrm>
          <a:prstGeom prst="bentConnector3">
            <a:avLst>
              <a:gd name="adj1" fmla="val 50000"/>
            </a:avLst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꺾인 연결선 56"/>
          <p:cNvCxnSpPr>
            <a:stCxn id="51" idx="2"/>
            <a:endCxn id="63" idx="0"/>
          </p:cNvCxnSpPr>
          <p:nvPr/>
        </p:nvCxnSpPr>
        <p:spPr>
          <a:xfrm rot="16200000" flipH="1">
            <a:off x="3569476" y="4094420"/>
            <a:ext cx="360040" cy="1407962"/>
          </a:xfrm>
          <a:prstGeom prst="bentConnector3">
            <a:avLst>
              <a:gd name="adj1" fmla="val 50000"/>
            </a:avLst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꺾인 연결선 57"/>
          <p:cNvCxnSpPr>
            <a:stCxn id="51" idx="2"/>
            <a:endCxn id="53" idx="0"/>
          </p:cNvCxnSpPr>
          <p:nvPr/>
        </p:nvCxnSpPr>
        <p:spPr>
          <a:xfrm rot="5400000">
            <a:off x="1942057" y="4356149"/>
            <a:ext cx="841227" cy="1365691"/>
          </a:xfrm>
          <a:prstGeom prst="bentConnector3">
            <a:avLst>
              <a:gd name="adj1" fmla="val 50000"/>
            </a:avLst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꺾인 연결선 58"/>
          <p:cNvCxnSpPr>
            <a:stCxn id="51" idx="2"/>
            <a:endCxn id="54" idx="0"/>
          </p:cNvCxnSpPr>
          <p:nvPr/>
        </p:nvCxnSpPr>
        <p:spPr>
          <a:xfrm rot="16200000" flipH="1">
            <a:off x="2624902" y="5038993"/>
            <a:ext cx="841227" cy="1"/>
          </a:xfrm>
          <a:prstGeom prst="bentConnector3">
            <a:avLst>
              <a:gd name="adj1" fmla="val 50000"/>
            </a:avLst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꺾인 연결선 59"/>
          <p:cNvCxnSpPr>
            <a:stCxn id="51" idx="2"/>
            <a:endCxn id="55" idx="0"/>
          </p:cNvCxnSpPr>
          <p:nvPr/>
        </p:nvCxnSpPr>
        <p:spPr>
          <a:xfrm rot="16200000" flipH="1">
            <a:off x="3328883" y="4335013"/>
            <a:ext cx="841227" cy="1407962"/>
          </a:xfrm>
          <a:prstGeom prst="bentConnector3">
            <a:avLst>
              <a:gd name="adj1" fmla="val 50000"/>
            </a:avLst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25"/>
          <p:cNvSpPr>
            <a:spLocks noChangeArrowheads="1"/>
          </p:cNvSpPr>
          <p:nvPr/>
        </p:nvSpPr>
        <p:spPr bwMode="auto">
          <a:xfrm>
            <a:off x="1122434" y="4978421"/>
            <a:ext cx="1114779" cy="382909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bg1">
                <a:lumMod val="50000"/>
              </a:schemeClr>
            </a:solidFill>
            <a:round/>
            <a:headEnd/>
            <a:tailEnd/>
          </a:ln>
        </p:spPr>
        <p:txBody>
          <a:bodyPr wrap="square" lIns="72000" rIns="72000" anchor="ctr"/>
          <a:lstStyle/>
          <a:p>
            <a:pPr algn="ctr" latinLnBrk="0"/>
            <a:r>
              <a:rPr lang="en-US" altLang="ko-KR" sz="1000" dirty="0">
                <a:solidFill>
                  <a:srgbClr val="000000"/>
                </a:solidFill>
              </a:rPr>
              <a:t>1</a:t>
            </a:r>
            <a:r>
              <a:rPr lang="ko-KR" altLang="en-US" sz="1000" dirty="0">
                <a:solidFill>
                  <a:srgbClr val="000000"/>
                </a:solidFill>
              </a:rPr>
              <a:t>시간대</a:t>
            </a:r>
            <a:endParaRPr lang="en-US" altLang="ko-KR" sz="1000" dirty="0">
              <a:solidFill>
                <a:srgbClr val="000000"/>
              </a:solidFill>
            </a:endParaRPr>
          </a:p>
          <a:p>
            <a:pPr algn="ctr" latinLnBrk="0"/>
            <a:r>
              <a:rPr lang="en-US" altLang="ko-KR" sz="1000" dirty="0">
                <a:solidFill>
                  <a:srgbClr val="000000"/>
                </a:solidFill>
              </a:rPr>
              <a:t>(00:01~06:00)</a:t>
            </a:r>
          </a:p>
        </p:txBody>
      </p:sp>
      <p:sp>
        <p:nvSpPr>
          <p:cNvPr id="62" name="Rectangle 25"/>
          <p:cNvSpPr>
            <a:spLocks noChangeArrowheads="1"/>
          </p:cNvSpPr>
          <p:nvPr/>
        </p:nvSpPr>
        <p:spPr bwMode="auto">
          <a:xfrm>
            <a:off x="2488126" y="4978421"/>
            <a:ext cx="1114779" cy="382909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bg1">
                <a:lumMod val="50000"/>
              </a:schemeClr>
            </a:solidFill>
            <a:round/>
            <a:headEnd/>
            <a:tailEnd/>
          </a:ln>
        </p:spPr>
        <p:txBody>
          <a:bodyPr wrap="square" lIns="72000" rIns="72000" anchor="ctr"/>
          <a:lstStyle/>
          <a:p>
            <a:pPr algn="ctr" latinLnBrk="0"/>
            <a:r>
              <a:rPr lang="en-US" altLang="ko-KR" sz="1000" dirty="0">
                <a:solidFill>
                  <a:srgbClr val="000000"/>
                </a:solidFill>
              </a:rPr>
              <a:t>2</a:t>
            </a:r>
            <a:r>
              <a:rPr lang="ko-KR" altLang="en-US" sz="1000" dirty="0">
                <a:solidFill>
                  <a:srgbClr val="000000"/>
                </a:solidFill>
              </a:rPr>
              <a:t>시간대</a:t>
            </a:r>
            <a:endParaRPr lang="en-US" altLang="ko-KR" sz="1000" dirty="0">
              <a:solidFill>
                <a:srgbClr val="000000"/>
              </a:solidFill>
            </a:endParaRPr>
          </a:p>
          <a:p>
            <a:pPr algn="ctr" latinLnBrk="0"/>
            <a:r>
              <a:rPr lang="en-US" altLang="ko-KR" sz="1000" dirty="0">
                <a:solidFill>
                  <a:srgbClr val="000000"/>
                </a:solidFill>
              </a:rPr>
              <a:t>(06:01~11:00)</a:t>
            </a:r>
          </a:p>
        </p:txBody>
      </p:sp>
      <p:sp>
        <p:nvSpPr>
          <p:cNvPr id="63" name="Rectangle 25"/>
          <p:cNvSpPr>
            <a:spLocks noChangeArrowheads="1"/>
          </p:cNvSpPr>
          <p:nvPr/>
        </p:nvSpPr>
        <p:spPr bwMode="auto">
          <a:xfrm>
            <a:off x="3896087" y="4978421"/>
            <a:ext cx="1114779" cy="382909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bg1">
                <a:lumMod val="50000"/>
              </a:schemeClr>
            </a:solidFill>
            <a:round/>
            <a:headEnd/>
            <a:tailEnd/>
          </a:ln>
        </p:spPr>
        <p:txBody>
          <a:bodyPr wrap="square" lIns="72000" rIns="72000" anchor="ctr"/>
          <a:lstStyle/>
          <a:p>
            <a:pPr algn="ctr" latinLnBrk="0"/>
            <a:r>
              <a:rPr lang="en-US" altLang="ko-KR" sz="1000" dirty="0">
                <a:solidFill>
                  <a:srgbClr val="000000"/>
                </a:solidFill>
              </a:rPr>
              <a:t>3</a:t>
            </a:r>
            <a:r>
              <a:rPr lang="ko-KR" altLang="en-US" sz="1000" dirty="0">
                <a:solidFill>
                  <a:srgbClr val="000000"/>
                </a:solidFill>
              </a:rPr>
              <a:t>시간대</a:t>
            </a:r>
            <a:endParaRPr lang="en-US" altLang="ko-KR" sz="1000" dirty="0">
              <a:solidFill>
                <a:srgbClr val="000000"/>
              </a:solidFill>
            </a:endParaRPr>
          </a:p>
          <a:p>
            <a:pPr algn="ctr" latinLnBrk="0"/>
            <a:r>
              <a:rPr lang="en-US" altLang="ko-KR" sz="1000" dirty="0">
                <a:solidFill>
                  <a:srgbClr val="000000"/>
                </a:solidFill>
              </a:rPr>
              <a:t>(11:01~14:00)</a:t>
            </a:r>
          </a:p>
        </p:txBody>
      </p:sp>
      <p:pic>
        <p:nvPicPr>
          <p:cNvPr id="64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8728" y="7900633"/>
            <a:ext cx="1506195" cy="8147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65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6491" y="7900633"/>
            <a:ext cx="1506195" cy="812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66" name="직사각형 65"/>
          <p:cNvSpPr/>
          <p:nvPr/>
        </p:nvSpPr>
        <p:spPr bwMode="auto">
          <a:xfrm>
            <a:off x="978418" y="7900633"/>
            <a:ext cx="648000" cy="80958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36000" tIns="46800" rIns="36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10m </a:t>
            </a:r>
            <a:r>
              <a:rPr kumimoji="1" lang="ko-KR" altLang="en-US" sz="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포인트 단위 데이터</a:t>
            </a:r>
          </a:p>
        </p:txBody>
      </p:sp>
      <p:sp>
        <p:nvSpPr>
          <p:cNvPr id="67" name="직사각형 66"/>
          <p:cNvSpPr/>
          <p:nvPr/>
        </p:nvSpPr>
        <p:spPr bwMode="auto">
          <a:xfrm>
            <a:off x="3354755" y="7900633"/>
            <a:ext cx="648000" cy="80958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36000" tIns="46800" rIns="36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도로 링크 단위 데이터</a:t>
            </a:r>
          </a:p>
        </p:txBody>
      </p:sp>
      <p:sp>
        <p:nvSpPr>
          <p:cNvPr id="68" name="직사각형 67"/>
          <p:cNvSpPr/>
          <p:nvPr/>
        </p:nvSpPr>
        <p:spPr bwMode="auto">
          <a:xfrm>
            <a:off x="1626491" y="7900633"/>
            <a:ext cx="1506195" cy="814771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69" name="직사각형 68"/>
          <p:cNvSpPr/>
          <p:nvPr/>
        </p:nvSpPr>
        <p:spPr bwMode="auto">
          <a:xfrm>
            <a:off x="4002755" y="7900633"/>
            <a:ext cx="1506195" cy="814771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2996952" y="8883803"/>
            <a:ext cx="914400" cy="260197"/>
          </a:xfrm>
          <a:prstGeom prst="rect">
            <a:avLst/>
          </a:prstGeom>
          <a:noFill/>
        </p:spPr>
        <p:txBody>
          <a:bodyPr wrap="none" rtlCol="0" anchor="ctr" anchorCtr="0">
            <a:noAutofit/>
          </a:bodyPr>
          <a:lstStyle/>
          <a:p>
            <a:fld id="{8E94B1BD-360C-4D98-9AAF-0C4F815335CB}" type="slidenum">
              <a:rPr lang="ko-KR" altLang="en-US" sz="1100" b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15</a:t>
            </a:fld>
            <a:endParaRPr lang="ko-KR" altLang="en-US" sz="11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79882" y="1315023"/>
            <a:ext cx="5604792" cy="33855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25400"/>
            </a:sp3d>
          </a:bodyPr>
          <a:lstStyle/>
          <a:p>
            <a:pPr algn="l" latinLnBrk="0" hangingPunct="0">
              <a:spcBef>
                <a:spcPts val="0"/>
              </a:spcBef>
              <a:buClr>
                <a:schemeClr val="accent1">
                  <a:lumMod val="75000"/>
                </a:schemeClr>
              </a:buClr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유동인구 추정 정보 구축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 flipV="1">
            <a:off x="526182" y="1691680"/>
            <a:ext cx="2340000" cy="45719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7" name="TextBox 146"/>
          <p:cNvSpPr txBox="1"/>
          <p:nvPr/>
        </p:nvSpPr>
        <p:spPr>
          <a:xfrm>
            <a:off x="476671" y="1835696"/>
            <a:ext cx="5821074" cy="135421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25400"/>
            </a:sp3d>
          </a:bodyPr>
          <a:lstStyle/>
          <a:p>
            <a:pPr marL="266700" indent="-266700" algn="l" hangingPunct="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Font typeface="맑은 고딕" panose="020B0503020000020004" pitchFamily="50" charset="-127"/>
              <a:buChar char="■"/>
            </a:pP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추정 유동인구 정보 활용</a:t>
            </a: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66700" indent="-173038" hangingPunct="0">
              <a:lnSpc>
                <a:spcPct val="15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길 단위의 </a:t>
            </a:r>
            <a:r>
              <a:rPr lang="ko-KR" alt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유동인구량을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 지도에 표시하여 직관적으로 유동인구의 흐름과 규모를 파악 </a:t>
            </a: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</a:endParaRPr>
          </a:p>
          <a:p>
            <a:pPr marL="266700" indent="-173038" hangingPunct="0">
              <a:lnSpc>
                <a:spcPct val="15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시간대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성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연령대별 유동인구의 특징을 파악하여 잠재고객 </a:t>
            </a:r>
            <a:r>
              <a:rPr lang="ko-KR" alt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타게팅에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활용</a:t>
            </a: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881" y="3318746"/>
            <a:ext cx="6261557" cy="262140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6562" y="5364088"/>
            <a:ext cx="3612496" cy="3174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571964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순서도: 자기 디스크 1"/>
          <p:cNvSpPr/>
          <p:nvPr/>
        </p:nvSpPr>
        <p:spPr bwMode="auto">
          <a:xfrm>
            <a:off x="391730" y="2249859"/>
            <a:ext cx="1512168" cy="1080120"/>
          </a:xfrm>
          <a:prstGeom prst="flowChartMagneticDisk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</a:bodyPr>
          <a:lstStyle/>
          <a:p>
            <a:pPr marR="0" defTabSz="914400" rtl="0" eaLnBrk="1" fontAlgn="base" latinLnBrk="1" hangingPunct="1">
              <a:spcBef>
                <a:spcPts val="300"/>
              </a:spcBef>
              <a:spcAft>
                <a:spcPts val="200"/>
              </a:spcAft>
              <a:buClrTx/>
              <a:buSzTx/>
              <a:tabLst/>
            </a:pPr>
            <a:r>
              <a:rPr lang="ko-KR" altLang="en-US" sz="1000" b="1" dirty="0"/>
              <a:t>신용카드사 매출</a:t>
            </a:r>
            <a:endParaRPr lang="en-US" altLang="ko-KR" sz="1000" b="1" dirty="0"/>
          </a:p>
          <a:p>
            <a:pPr marR="0" defTabSz="914400" rtl="0" eaLnBrk="1" fontAlgn="base" latinLnBrk="1" hangingPunct="1">
              <a:spcBef>
                <a:spcPts val="300"/>
              </a:spcBef>
              <a:spcAft>
                <a:spcPts val="200"/>
              </a:spcAft>
              <a:buClrTx/>
              <a:buSzTx/>
              <a:tabLst/>
            </a:pPr>
            <a:r>
              <a:rPr lang="en-US" altLang="ko-KR" sz="1000" dirty="0" smtClean="0"/>
              <a:t>(BC, KB)</a:t>
            </a:r>
            <a:endParaRPr lang="en-US" altLang="ko-KR" sz="1000" dirty="0"/>
          </a:p>
          <a:p>
            <a:pPr>
              <a:spcBef>
                <a:spcPts val="300"/>
              </a:spcBef>
              <a:spcAft>
                <a:spcPts val="200"/>
              </a:spcAft>
            </a:pPr>
            <a:r>
              <a:rPr lang="en-US" altLang="ko-KR" sz="1000" dirty="0"/>
              <a:t>(</a:t>
            </a:r>
            <a:r>
              <a:rPr lang="ko-KR" altLang="en-US" sz="1000" dirty="0" err="1"/>
              <a:t>블록별</a:t>
            </a:r>
            <a:r>
              <a:rPr lang="en-US" altLang="ko-KR" sz="1000" dirty="0"/>
              <a:t>, </a:t>
            </a:r>
            <a:r>
              <a:rPr lang="ko-KR" altLang="en-US" sz="1000" dirty="0"/>
              <a:t>업종별</a:t>
            </a:r>
            <a:r>
              <a:rPr lang="en-US" altLang="ko-KR" sz="1000" dirty="0"/>
              <a:t>)</a:t>
            </a:r>
          </a:p>
        </p:txBody>
      </p:sp>
      <p:sp>
        <p:nvSpPr>
          <p:cNvPr id="3" name="순서도: 자기 디스크 2"/>
          <p:cNvSpPr/>
          <p:nvPr/>
        </p:nvSpPr>
        <p:spPr bwMode="auto">
          <a:xfrm>
            <a:off x="2369462" y="2233364"/>
            <a:ext cx="1512168" cy="1080120"/>
          </a:xfrm>
          <a:prstGeom prst="flowChartMagneticDisk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R="0" defTabSz="914400" rtl="0" eaLnBrk="1" fontAlgn="base" latinLnBrk="1" hangingPunct="1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buClrTx/>
              <a:buSzTx/>
              <a:tabLst/>
            </a:pPr>
            <a:r>
              <a:rPr lang="ko-KR" altLang="en-US" sz="1000" b="1" dirty="0"/>
              <a:t>카드사 비중</a:t>
            </a:r>
            <a:endParaRPr lang="en-US" altLang="ko-KR" sz="1000" b="1" dirty="0"/>
          </a:p>
          <a:p>
            <a:pPr marR="0" defTabSz="914400" rtl="0" eaLnBrk="1" fontAlgn="base" latinLnBrk="1" hangingPunct="1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buClrTx/>
              <a:buSzTx/>
              <a:tabLst/>
            </a:pPr>
            <a:r>
              <a:rPr lang="en-US" altLang="ko-KR" sz="1000" dirty="0"/>
              <a:t>(</a:t>
            </a:r>
            <a:r>
              <a:rPr lang="ko-KR" altLang="en-US" sz="1000" dirty="0" err="1"/>
              <a:t>블록별</a:t>
            </a:r>
            <a:r>
              <a:rPr lang="en-US" altLang="ko-KR" sz="1000" dirty="0"/>
              <a:t>, </a:t>
            </a:r>
            <a:r>
              <a:rPr lang="ko-KR" altLang="en-US" sz="1000" dirty="0"/>
              <a:t>업종별</a:t>
            </a:r>
            <a:r>
              <a:rPr lang="en-US" altLang="ko-KR" sz="1000" dirty="0"/>
              <a:t>)</a:t>
            </a:r>
          </a:p>
        </p:txBody>
      </p:sp>
      <p:sp>
        <p:nvSpPr>
          <p:cNvPr id="4" name="직사각형 3"/>
          <p:cNvSpPr/>
          <p:nvPr/>
        </p:nvSpPr>
        <p:spPr bwMode="auto">
          <a:xfrm>
            <a:off x="373166" y="4397150"/>
            <a:ext cx="2880320" cy="793001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R="0" defTabSz="914400" rtl="0" eaLnBrk="1" fontAlgn="base" latinLnBrk="1" hangingPunct="1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buClrTx/>
              <a:buSzTx/>
              <a:tabLst/>
            </a:pPr>
            <a:r>
              <a:rPr lang="ko-KR" altLang="en-US" sz="1400" b="1" dirty="0" err="1"/>
              <a:t>블록별</a:t>
            </a:r>
            <a:r>
              <a:rPr lang="ko-KR" altLang="en-US" sz="1400" b="1" dirty="0"/>
              <a:t> 업종별 산출</a:t>
            </a:r>
            <a:endParaRPr lang="en-US" altLang="ko-KR" sz="1400" b="1" dirty="0"/>
          </a:p>
          <a:p>
            <a:pPr marR="0" defTabSz="914400" rtl="0" eaLnBrk="1" fontAlgn="base" latinLnBrk="1" hangingPunct="1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buClrTx/>
              <a:buSzTx/>
              <a:tabLst/>
            </a:pPr>
            <a:r>
              <a:rPr lang="en-US" altLang="ko-KR" sz="1000" dirty="0"/>
              <a:t>(</a:t>
            </a:r>
            <a:r>
              <a:rPr lang="ko-KR" altLang="en-US" sz="1000" dirty="0"/>
              <a:t>카드매출 </a:t>
            </a:r>
            <a:r>
              <a:rPr lang="en-US" altLang="ko-KR" sz="1000" dirty="0"/>
              <a:t>* </a:t>
            </a:r>
            <a:r>
              <a:rPr lang="ko-KR" altLang="en-US" sz="1000" dirty="0" err="1"/>
              <a:t>카드사비중</a:t>
            </a:r>
            <a:r>
              <a:rPr lang="ko-KR" altLang="en-US" sz="1000" dirty="0"/>
              <a:t> </a:t>
            </a:r>
            <a:r>
              <a:rPr lang="en-US" altLang="ko-KR" sz="1000" dirty="0"/>
              <a:t>* </a:t>
            </a:r>
            <a:r>
              <a:rPr lang="ko-KR" altLang="en-US" sz="1000" dirty="0" err="1"/>
              <a:t>현금비중</a:t>
            </a:r>
            <a:r>
              <a:rPr lang="en-US" altLang="ko-KR" sz="1000" dirty="0"/>
              <a:t>) </a:t>
            </a:r>
            <a:endParaRPr lang="ko-KR" altLang="en-US" sz="1000" dirty="0"/>
          </a:p>
        </p:txBody>
      </p:sp>
      <p:sp>
        <p:nvSpPr>
          <p:cNvPr id="5" name="직사각형 4"/>
          <p:cNvSpPr/>
          <p:nvPr/>
        </p:nvSpPr>
        <p:spPr bwMode="auto">
          <a:xfrm>
            <a:off x="3829550" y="4397150"/>
            <a:ext cx="2880320" cy="793001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R="0" defTabSz="914400" rtl="0" eaLnBrk="1" fontAlgn="base" latinLnBrk="1" hangingPunct="1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buClrTx/>
              <a:buSzTx/>
              <a:tabLst/>
            </a:pPr>
            <a:r>
              <a:rPr lang="ko-KR" altLang="en-US" sz="1400" b="1" dirty="0" err="1"/>
              <a:t>상권단위</a:t>
            </a:r>
            <a:r>
              <a:rPr lang="ko-KR" altLang="en-US" sz="1400" b="1" dirty="0"/>
              <a:t> 평균 매출 산출</a:t>
            </a:r>
            <a:endParaRPr lang="en-US" altLang="ko-KR" sz="1400" b="1" dirty="0"/>
          </a:p>
          <a:p>
            <a:pPr marR="0" defTabSz="914400" rtl="0" eaLnBrk="1" fontAlgn="base" latinLnBrk="1" hangingPunct="1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buClrTx/>
              <a:buSzTx/>
              <a:tabLst/>
            </a:pPr>
            <a:r>
              <a:rPr lang="en-US" altLang="ko-KR" sz="1000" dirty="0"/>
              <a:t>(</a:t>
            </a:r>
            <a:r>
              <a:rPr lang="ko-KR" altLang="en-US" sz="1000" dirty="0"/>
              <a:t>업종별</a:t>
            </a:r>
            <a:r>
              <a:rPr lang="en-US" altLang="ko-KR" sz="1000" dirty="0"/>
              <a:t>, </a:t>
            </a:r>
            <a:r>
              <a:rPr lang="ko-KR" altLang="en-US" sz="1000" dirty="0"/>
              <a:t>성</a:t>
            </a:r>
            <a:r>
              <a:rPr lang="en-US" altLang="ko-KR" sz="1000" dirty="0"/>
              <a:t>/</a:t>
            </a:r>
            <a:r>
              <a:rPr lang="ko-KR" altLang="en-US" sz="1000" dirty="0"/>
              <a:t>연령별</a:t>
            </a:r>
            <a:r>
              <a:rPr lang="en-US" altLang="ko-KR" sz="1000" dirty="0"/>
              <a:t>, </a:t>
            </a:r>
            <a:r>
              <a:rPr lang="ko-KR" altLang="en-US" sz="1000" dirty="0"/>
              <a:t>시간대별</a:t>
            </a:r>
            <a:r>
              <a:rPr lang="en-US" altLang="ko-KR" sz="1000" dirty="0"/>
              <a:t>, </a:t>
            </a:r>
            <a:r>
              <a:rPr lang="ko-KR" altLang="en-US" sz="1000" dirty="0" err="1"/>
              <a:t>요일별</a:t>
            </a:r>
            <a:r>
              <a:rPr lang="en-US" altLang="ko-KR" sz="1000" dirty="0"/>
              <a:t>)</a:t>
            </a:r>
            <a:endParaRPr lang="ko-KR" altLang="en-US" sz="1000" dirty="0"/>
          </a:p>
        </p:txBody>
      </p:sp>
      <p:sp>
        <p:nvSpPr>
          <p:cNvPr id="6" name="오른쪽 화살표 5"/>
          <p:cNvSpPr/>
          <p:nvPr/>
        </p:nvSpPr>
        <p:spPr bwMode="auto">
          <a:xfrm>
            <a:off x="3325494" y="4455213"/>
            <a:ext cx="432048" cy="734937"/>
          </a:xfrm>
          <a:prstGeom prst="rightArrow">
            <a:avLst>
              <a:gd name="adj1" fmla="val 58504"/>
              <a:gd name="adj2" fmla="val 42441"/>
            </a:avLst>
          </a:prstGeom>
          <a:gradFill flip="none" rotWithShape="1">
            <a:gsLst>
              <a:gs pos="0">
                <a:schemeClr val="tx1"/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  <a:alpha val="0"/>
                </a:schemeClr>
              </a:gs>
            </a:gsLst>
            <a:lin ang="108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R="0" algn="l" defTabSz="914400" rtl="0" eaLnBrk="1" fontAlgn="base" latinLnBrk="1" hangingPunct="1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buClrTx/>
              <a:buSzTx/>
              <a:tabLst/>
            </a:pPr>
            <a:endParaRPr lang="ko-KR" altLang="en-US" sz="1000" dirty="0"/>
          </a:p>
        </p:txBody>
      </p:sp>
      <p:sp>
        <p:nvSpPr>
          <p:cNvPr id="7" name="순서도: 자기 디스크 6"/>
          <p:cNvSpPr/>
          <p:nvPr/>
        </p:nvSpPr>
        <p:spPr bwMode="auto">
          <a:xfrm>
            <a:off x="4369726" y="2233364"/>
            <a:ext cx="1512168" cy="1080120"/>
          </a:xfrm>
          <a:prstGeom prst="flowChartMagneticDisk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R="0" defTabSz="914400" rtl="0" eaLnBrk="1" fontAlgn="base" latinLnBrk="1" hangingPunct="1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buClrTx/>
              <a:buSzTx/>
              <a:tabLst/>
            </a:pPr>
            <a:r>
              <a:rPr lang="ko-KR" altLang="en-US" sz="1000" b="1" dirty="0" err="1"/>
              <a:t>현금매출</a:t>
            </a:r>
            <a:r>
              <a:rPr lang="ko-KR" altLang="en-US" sz="1000" b="1" dirty="0"/>
              <a:t> 비중</a:t>
            </a:r>
            <a:endParaRPr lang="en-US" altLang="ko-KR" sz="1000" b="1" dirty="0"/>
          </a:p>
          <a:p>
            <a:pPr marR="0" defTabSz="914400" rtl="0" eaLnBrk="1" fontAlgn="base" latinLnBrk="1" hangingPunct="1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buClrTx/>
              <a:buSzTx/>
              <a:tabLst/>
            </a:pPr>
            <a:r>
              <a:rPr lang="en-US" altLang="ko-KR" sz="1000" dirty="0"/>
              <a:t>(</a:t>
            </a:r>
            <a:r>
              <a:rPr lang="ko-KR" altLang="en-US" sz="1000" dirty="0" err="1"/>
              <a:t>블록별</a:t>
            </a:r>
            <a:r>
              <a:rPr lang="en-US" altLang="ko-KR" sz="1000" dirty="0"/>
              <a:t>, </a:t>
            </a:r>
            <a:r>
              <a:rPr lang="ko-KR" altLang="en-US" sz="1000" dirty="0"/>
              <a:t>업종별</a:t>
            </a:r>
            <a:r>
              <a:rPr lang="en-US" altLang="ko-KR" sz="1000" dirty="0"/>
              <a:t>)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3881" y="5556621"/>
            <a:ext cx="5112507" cy="223224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857628" y="6357950"/>
            <a:ext cx="2663750" cy="1558938"/>
          </a:xfrm>
          <a:prstGeom prst="rect">
            <a:avLst/>
          </a:prstGeom>
        </p:spPr>
      </p:pic>
      <p:sp>
        <p:nvSpPr>
          <p:cNvPr id="11" name="이등변 삼각형 10"/>
          <p:cNvSpPr/>
          <p:nvPr/>
        </p:nvSpPr>
        <p:spPr>
          <a:xfrm rot="10800000">
            <a:off x="1643050" y="3662878"/>
            <a:ext cx="3517056" cy="523011"/>
          </a:xfrm>
          <a:prstGeom prst="triangle">
            <a:avLst/>
          </a:prstGeom>
          <a:gradFill flip="none" rotWithShape="1">
            <a:gsLst>
              <a:gs pos="0">
                <a:schemeClr val="tx1"/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1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79882" y="1315023"/>
            <a:ext cx="5604792" cy="33855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25400"/>
            </a:sp3d>
          </a:bodyPr>
          <a:lstStyle/>
          <a:p>
            <a:pPr algn="l" latinLnBrk="0" hangingPunct="0">
              <a:spcBef>
                <a:spcPts val="0"/>
              </a:spcBef>
              <a:buClr>
                <a:schemeClr val="accent1">
                  <a:lumMod val="75000"/>
                </a:schemeClr>
              </a:buClr>
            </a:pPr>
            <a:r>
              <a:rPr lang="ko-KR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추정매출액 분석   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 flipV="1">
            <a:off x="526182" y="1691680"/>
            <a:ext cx="2340000" cy="45719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9882" y="1315023"/>
            <a:ext cx="5604792" cy="33855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25400"/>
            </a:sp3d>
          </a:bodyPr>
          <a:lstStyle/>
          <a:p>
            <a:pPr algn="l" latinLnBrk="0" hangingPunct="0">
              <a:spcBef>
                <a:spcPts val="0"/>
              </a:spcBef>
              <a:buClr>
                <a:schemeClr val="accent1">
                  <a:lumMod val="75000"/>
                </a:schemeClr>
              </a:buClr>
            </a:pPr>
            <a:r>
              <a:rPr lang="ko-KR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추정매출액 분석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 flipV="1">
            <a:off x="526182" y="1691680"/>
            <a:ext cx="2340000" cy="45719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_x270459320" descr="EMB00004dd4139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2852" y="1860656"/>
            <a:ext cx="6500834" cy="4741164"/>
          </a:xfrm>
          <a:prstGeom prst="rect">
            <a:avLst/>
          </a:prstGeom>
          <a:noFill/>
        </p:spPr>
      </p:pic>
    </p:spTree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9882" y="1315023"/>
            <a:ext cx="5604792" cy="33855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25400"/>
            </a:sp3d>
          </a:bodyPr>
          <a:lstStyle/>
          <a:p>
            <a:pPr algn="l" latinLnBrk="0" hangingPunct="0">
              <a:spcBef>
                <a:spcPts val="0"/>
              </a:spcBef>
              <a:buClr>
                <a:schemeClr val="accent1">
                  <a:lumMod val="75000"/>
                </a:schemeClr>
              </a:buClr>
            </a:pPr>
            <a:r>
              <a:rPr lang="ko-KR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추정매출액 분석정보 활용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 flipV="1">
            <a:off x="526182" y="1691680"/>
            <a:ext cx="2340000" cy="45719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73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00108" y="2857488"/>
            <a:ext cx="5500702" cy="36511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도넛 4"/>
          <p:cNvSpPr/>
          <p:nvPr/>
        </p:nvSpPr>
        <p:spPr>
          <a:xfrm>
            <a:off x="5357826" y="5143504"/>
            <a:ext cx="1285860" cy="1285884"/>
          </a:xfrm>
          <a:prstGeom prst="donut">
            <a:avLst>
              <a:gd name="adj" fmla="val 2829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5734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4290" y="5715008"/>
            <a:ext cx="5072074" cy="2832547"/>
          </a:xfrm>
          <a:prstGeom prst="rect">
            <a:avLst/>
          </a:prstGeom>
          <a:noFill/>
          <a:ln w="9525">
            <a:solidFill>
              <a:srgbClr val="262626"/>
            </a:solidFill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476671" y="1835696"/>
            <a:ext cx="5821074" cy="100027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25400"/>
            </a:sp3d>
          </a:bodyPr>
          <a:lstStyle/>
          <a:p>
            <a:pPr marL="266700" indent="-266700" algn="l" hangingPunct="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Font typeface="맑은 고딕" panose="020B0503020000020004" pitchFamily="50" charset="-127"/>
              <a:buChar char="■"/>
            </a:pP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추정 </a:t>
            </a:r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매출액 분석정보 활용</a:t>
            </a:r>
          </a:p>
          <a:p>
            <a:pPr marL="266700" indent="-173038" hangingPunct="0">
              <a:lnSpc>
                <a:spcPct val="15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카드사 데이터를 기반으로 </a:t>
            </a:r>
            <a:r>
              <a:rPr lang="ko-KR" altLang="en-US" sz="12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상권별</a:t>
            </a:r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 추정매출액을 표출함으로써</a:t>
            </a:r>
            <a:r>
              <a:rPr lang="en-US" altLang="ko-KR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, </a:t>
            </a:r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매출의 흐름</a:t>
            </a:r>
            <a:r>
              <a:rPr lang="en-US" altLang="ko-KR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, </a:t>
            </a:r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시장 흐름 등을 가늠해볼 수 있음</a:t>
            </a:r>
            <a:r>
              <a:rPr lang="en-US" altLang="ko-KR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.</a:t>
            </a:r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 </a:t>
            </a: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</a:endParaRPr>
          </a:p>
        </p:txBody>
      </p:sp>
    </p:spTree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2996952" y="8883803"/>
            <a:ext cx="914400" cy="260197"/>
          </a:xfrm>
          <a:prstGeom prst="rect">
            <a:avLst/>
          </a:prstGeom>
          <a:noFill/>
        </p:spPr>
        <p:txBody>
          <a:bodyPr wrap="none" rtlCol="0" anchor="ctr" anchorCtr="0">
            <a:noAutofit/>
          </a:bodyPr>
          <a:lstStyle/>
          <a:p>
            <a:fld id="{8E94B1BD-360C-4D98-9AAF-0C4F815335CB}" type="slidenum">
              <a:rPr lang="ko-KR" altLang="en-US" sz="1100" b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19</a:t>
            </a:fld>
            <a:endParaRPr lang="ko-KR" altLang="en-US" sz="11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79882" y="1315023"/>
            <a:ext cx="5604792" cy="33855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25400"/>
            </a:sp3d>
          </a:bodyPr>
          <a:lstStyle/>
          <a:p>
            <a:pPr algn="l" latinLnBrk="0" hangingPunct="0">
              <a:spcBef>
                <a:spcPts val="0"/>
              </a:spcBef>
              <a:buClr>
                <a:schemeClr val="accent1">
                  <a:lumMod val="75000"/>
                </a:schemeClr>
              </a:buClr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업종 지수 및 지표 개발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 flipV="1">
            <a:off x="526182" y="1691680"/>
            <a:ext cx="2916000" cy="45719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7" name="TextBox 146"/>
          <p:cNvSpPr txBox="1"/>
          <p:nvPr/>
        </p:nvSpPr>
        <p:spPr>
          <a:xfrm>
            <a:off x="476671" y="1835696"/>
            <a:ext cx="5821074" cy="163121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25400"/>
            </a:sp3d>
          </a:bodyPr>
          <a:lstStyle/>
          <a:p>
            <a:pPr marL="266700" indent="-266700" algn="l" hangingPunct="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Font typeface="맑은 고딕" panose="020B0503020000020004" pitchFamily="50" charset="-127"/>
              <a:buChar char="■"/>
            </a:pP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업종 지수 및 지표 개발 개요</a:t>
            </a: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66700" indent="-173038" hangingPunct="0">
              <a:lnSpc>
                <a:spcPct val="15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창업자는 창업 전 시장의 규모뿐 아니라 경쟁의 정도 시장의 성장성과 안정적인지 판단을 하여 최종 창업 의사결정이 필요함  </a:t>
            </a: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</a:endParaRPr>
          </a:p>
          <a:p>
            <a:pPr marL="266700" indent="-173038" hangingPunct="0">
              <a:lnSpc>
                <a:spcPct val="15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상권 내 선택 업종의 창업의 </a:t>
            </a:r>
            <a:r>
              <a:rPr lang="ko-KR" alt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위험정도와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 시장의 활성도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성장성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안정성 등 지수 및 지표를 개발하여 창업의 의사결정이 용이하도록 지원함</a:t>
            </a: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76671" y="3665073"/>
            <a:ext cx="5821074" cy="100027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25400"/>
            </a:sp3d>
          </a:bodyPr>
          <a:lstStyle/>
          <a:p>
            <a:pPr marL="266700" indent="-266700" algn="l" hangingPunct="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Font typeface="맑은 고딕" panose="020B0503020000020004" pitchFamily="50" charset="-127"/>
              <a:buChar char="■"/>
            </a:pP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업종 </a:t>
            </a:r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과밀 지수</a:t>
            </a:r>
            <a:r>
              <a:rPr lang="en-US" altLang="ko-KR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2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상권별</a:t>
            </a:r>
            <a:r>
              <a:rPr lang="en-US" altLang="ko-KR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66700" indent="-173038" hangingPunct="0">
              <a:lnSpc>
                <a:spcPct val="15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해당 상권에 업종을 창업할 시 시장 대비 경쟁 강도가 어느 정도인가 평가하기 위한 지수 </a:t>
            </a: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182" y="4840485"/>
            <a:ext cx="6019603" cy="3267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462083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2996952" y="8883803"/>
            <a:ext cx="914400" cy="260197"/>
          </a:xfrm>
          <a:prstGeom prst="rect">
            <a:avLst/>
          </a:prstGeom>
          <a:noFill/>
        </p:spPr>
        <p:txBody>
          <a:bodyPr wrap="none" rtlCol="0" anchor="ctr" anchorCtr="0">
            <a:noAutofit/>
          </a:bodyPr>
          <a:lstStyle/>
          <a:p>
            <a:fld id="{8E94B1BD-360C-4D98-9AAF-0C4F815335CB}" type="slidenum">
              <a:rPr lang="ko-KR" altLang="en-US" sz="1100" b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2</a:t>
            </a:fld>
            <a:endParaRPr lang="ko-KR" altLang="en-US" sz="11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0042" y="1315022"/>
            <a:ext cx="5584632" cy="33855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25400"/>
            </a:sp3d>
          </a:bodyPr>
          <a:lstStyle/>
          <a:p>
            <a:pPr marL="400050" indent="-400050" latinLnBrk="0" hangingPunct="0">
              <a:buClr>
                <a:schemeClr val="accent1">
                  <a:lumMod val="75000"/>
                </a:schemeClr>
              </a:buClr>
            </a:pPr>
            <a:r>
              <a:rPr lang="en-US" altLang="ko-KR" sz="1600" dirty="0" smtClean="0"/>
              <a:t>Ⅰ. </a:t>
            </a:r>
            <a:r>
              <a:rPr lang="ko-KR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서비스 구축 배경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76671" y="1956319"/>
            <a:ext cx="5821074" cy="540176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25400"/>
            </a:sp3d>
          </a:bodyPr>
          <a:lstStyle/>
          <a:p>
            <a:pPr marL="266700" indent="-266700" hangingPunct="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Font typeface="맑은 고딕" panose="020B0503020000020004" pitchFamily="50" charset="-127"/>
              <a:buChar char="■"/>
            </a:pP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밀집 포화상태의 자영업 시장 </a:t>
            </a: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66700" indent="-173038" hangingPunct="0">
              <a:lnSpc>
                <a:spcPct val="15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은퇴한 베이비부머 세대와 취업난을 겪고 있는 청년층 등 생계형 자영업자의 </a:t>
            </a:r>
            <a:r>
              <a:rPr lang="ko-KR" alt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창업수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 증가하는 추세이며 </a:t>
            </a:r>
            <a:r>
              <a:rPr lang="ko-KR" alt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경쟁치열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</a:endParaRPr>
          </a:p>
          <a:p>
            <a:pPr marL="266700" indent="-173038" hangingPunct="0">
              <a:lnSpc>
                <a:spcPct val="15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기존 자영업자를 보호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육성하고 창업 예정자에게 상권 현황정보를 제공하여 합리적인 투자 의사결정 </a:t>
            </a:r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유도</a:t>
            </a:r>
            <a:endParaRPr lang="en-US" altLang="ko-KR" sz="1200" dirty="0" smtClean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</a:endParaRPr>
          </a:p>
          <a:p>
            <a:pPr marL="266700" indent="-266700" hangingPunct="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Font typeface="맑은 고딕" panose="020B0503020000020004" pitchFamily="50" charset="-127"/>
              <a:buChar char="■"/>
            </a:pPr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상권의 안정과 활성화 필요  </a:t>
            </a:r>
            <a:endParaRPr lang="en-US" altLang="ko-KR" sz="1200" dirty="0" smtClean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</a:endParaRPr>
          </a:p>
          <a:p>
            <a:pPr marL="266700" indent="-173038" hangingPunct="0">
              <a:lnSpc>
                <a:spcPct val="15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진입 장벽이 낮은 골목상권의 특성상 </a:t>
            </a:r>
            <a:r>
              <a:rPr lang="ko-KR" altLang="en-US" sz="12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상권내</a:t>
            </a:r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 유사업종의 밀집현상으로 단기 폐업 및 </a:t>
            </a:r>
            <a:r>
              <a:rPr lang="ko-KR" altLang="en-US" sz="12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전환율이</a:t>
            </a:r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 높으므로 시장상황 변화에 적절히 대응하고 불확실성을 줄여 수익성 제고 필요</a:t>
            </a:r>
          </a:p>
          <a:p>
            <a:pPr marL="266700" indent="-173038" hangingPunct="0">
              <a:lnSpc>
                <a:spcPct val="15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ko-KR" altLang="en-US" sz="12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빅데이터</a:t>
            </a:r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 분석을 통해 골목상권의 변화를 예측함으로써 고객 </a:t>
            </a:r>
            <a:r>
              <a:rPr lang="ko-KR" altLang="en-US" sz="12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니즈</a:t>
            </a:r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 충족뿐만 아니라 유효 수요를 창출하여 상권 활성화</a:t>
            </a: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66700" indent="-266700" hangingPunct="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Font typeface="맑은 고딕" panose="020B0503020000020004" pitchFamily="50" charset="-127"/>
              <a:buChar char="■"/>
            </a:pP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골목상권 지역에 적절한 관련 정보의 생산과 제공 </a:t>
            </a: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</a:endParaRPr>
          </a:p>
          <a:p>
            <a:pPr marL="266700" indent="-173038" hangingPunct="0">
              <a:lnSpc>
                <a:spcPct val="15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경제적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사회적 환경변화와 시장구조 변화에 따른 불확실성의 증가에 따라 소비자의 소비행태 또한 지속적으로 변화</a:t>
            </a:r>
          </a:p>
          <a:p>
            <a:pPr marL="266700" indent="-173038" hangingPunct="0">
              <a:lnSpc>
                <a:spcPct val="15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상권내 공급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경쟁구조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소비자 트렌드 변화에 대한 관련 정보의 생산과 제공 </a:t>
            </a:r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필요</a:t>
            </a: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9166175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2996952" y="8883803"/>
            <a:ext cx="914400" cy="260197"/>
          </a:xfrm>
          <a:prstGeom prst="rect">
            <a:avLst/>
          </a:prstGeom>
          <a:noFill/>
        </p:spPr>
        <p:txBody>
          <a:bodyPr wrap="none" rtlCol="0" anchor="ctr" anchorCtr="0">
            <a:noAutofit/>
          </a:bodyPr>
          <a:lstStyle/>
          <a:p>
            <a:fld id="{8E94B1BD-360C-4D98-9AAF-0C4F815335CB}" type="slidenum">
              <a:rPr lang="ko-KR" altLang="en-US" sz="1100" b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20</a:t>
            </a:fld>
            <a:endParaRPr lang="ko-KR" altLang="en-US" sz="11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79882" y="1315023"/>
            <a:ext cx="5604792" cy="33855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25400"/>
            </a:sp3d>
          </a:bodyPr>
          <a:lstStyle/>
          <a:p>
            <a:pPr algn="l" latinLnBrk="0" hangingPunct="0">
              <a:spcBef>
                <a:spcPts val="0"/>
              </a:spcBef>
              <a:buClr>
                <a:schemeClr val="accent1">
                  <a:lumMod val="75000"/>
                </a:schemeClr>
              </a:buClr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업종 지수 및 지표 개발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 flipV="1">
            <a:off x="526182" y="1691680"/>
            <a:ext cx="2916000" cy="45719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7" name="TextBox 146"/>
          <p:cNvSpPr txBox="1"/>
          <p:nvPr/>
        </p:nvSpPr>
        <p:spPr>
          <a:xfrm>
            <a:off x="476671" y="1835696"/>
            <a:ext cx="5821074" cy="33361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25400"/>
            </a:sp3d>
          </a:bodyPr>
          <a:lstStyle/>
          <a:p>
            <a:pPr marL="266700" indent="-266700" algn="l" hangingPunct="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Font typeface="맑은 고딕" panose="020B0503020000020004" pitchFamily="50" charset="-127"/>
              <a:buChar char="■"/>
            </a:pP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업종 </a:t>
            </a:r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지표 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</a:t>
            </a:r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개요</a:t>
            </a:r>
            <a:r>
              <a:rPr lang="en-US" altLang="ko-KR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2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상권별</a:t>
            </a:r>
            <a:r>
              <a:rPr lang="en-US" altLang="ko-KR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직사각형 19"/>
          <p:cNvSpPr/>
          <p:nvPr/>
        </p:nvSpPr>
        <p:spPr bwMode="auto">
          <a:xfrm>
            <a:off x="476671" y="2820608"/>
            <a:ext cx="5904658" cy="1152128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rgbClr val="080808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</a:rPr>
              <a:t>상권 내 거래가 얼마나 활발하게 이뤄지는 지를 나타내는 지표 </a:t>
            </a:r>
            <a:endParaRPr kumimoji="1" lang="ko-KR" altLang="en-US" sz="1200" b="0" i="0" u="none" strike="noStrike" kern="0" cap="none" spc="0" normalizeH="0" baseline="0" noProof="0" dirty="0">
              <a:ln>
                <a:noFill/>
              </a:ln>
              <a:solidFill>
                <a:srgbClr val="080808"/>
              </a:solidFill>
              <a:effectLst/>
              <a:uLnTx/>
              <a:uFillTx/>
            </a:endParaRP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</a:rPr>
              <a:t>상권 내 업종 거래량 및 </a:t>
            </a:r>
            <a:r>
              <a:rPr kumimoji="1" lang="ko-KR" altLang="en-US" sz="1100" b="0" i="0" u="none" strike="noStrike" kern="0" cap="none" spc="0" normalizeH="0" baseline="0" noProof="0" dirty="0" err="1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</a:rPr>
              <a:t>상대매출액</a:t>
            </a:r>
            <a:r>
              <a:rPr kumimoji="1" lang="en-US" altLang="ko-KR" sz="1100" b="0" i="0" u="none" strike="noStrike" kern="0" cap="none" spc="0" normalizeH="0" baseline="0" noProof="0" dirty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</a:rPr>
              <a:t>(</a:t>
            </a:r>
            <a:r>
              <a:rPr kumimoji="1" lang="ko-KR" alt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</a:rPr>
              <a:t>업종상대활성도</a:t>
            </a:r>
            <a:r>
              <a:rPr kumimoji="1" lang="en-US" altLang="ko-KR" sz="1100" b="0" i="0" u="none" strike="noStrike" kern="0" cap="none" spc="0" normalizeH="0" baseline="0" noProof="0" dirty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</a:rPr>
              <a:t>) </a:t>
            </a:r>
            <a:r>
              <a:rPr kumimoji="1" lang="ko-KR" alt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</a:rPr>
              <a:t>의 결합 지표</a:t>
            </a: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</a:rPr>
              <a:t>업종 활성도 </a:t>
            </a:r>
            <a:r>
              <a:rPr kumimoji="1" lang="en-US" altLang="ko-KR" sz="1100" b="0" i="0" u="none" strike="noStrike" kern="0" cap="none" spc="0" normalizeH="0" baseline="0" noProof="0" dirty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</a:rPr>
              <a:t>= (z </a:t>
            </a:r>
            <a:r>
              <a:rPr kumimoji="1" lang="ko-KR" altLang="en-US" sz="1100" b="0" i="0" u="none" strike="noStrike" kern="0" cap="none" spc="0" normalizeH="0" baseline="0" noProof="0" dirty="0" err="1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</a:rPr>
              <a:t>거래건수</a:t>
            </a:r>
            <a:r>
              <a:rPr kumimoji="1" lang="ko-KR" alt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</a:rPr>
              <a:t> </a:t>
            </a:r>
            <a:r>
              <a:rPr kumimoji="1" lang="en-US" altLang="ko-KR" sz="1100" b="0" i="0" u="none" strike="noStrike" kern="0" cap="none" spc="0" normalizeH="0" baseline="0" noProof="0" dirty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</a:rPr>
              <a:t>+ z </a:t>
            </a:r>
            <a:r>
              <a:rPr kumimoji="1" lang="ko-KR" alt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</a:rPr>
              <a:t>업종의 상대적 매출액</a:t>
            </a:r>
            <a:r>
              <a:rPr kumimoji="1" lang="en-US" altLang="ko-KR" sz="1100" b="0" i="0" u="none" strike="noStrike" kern="0" cap="none" spc="0" normalizeH="0" baseline="0" noProof="0" dirty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</a:rPr>
              <a:t>)/2</a:t>
            </a:r>
          </a:p>
        </p:txBody>
      </p:sp>
      <p:sp>
        <p:nvSpPr>
          <p:cNvPr id="21" name="직사각형 20"/>
          <p:cNvSpPr/>
          <p:nvPr/>
        </p:nvSpPr>
        <p:spPr bwMode="auto">
          <a:xfrm>
            <a:off x="476671" y="4822579"/>
            <a:ext cx="5904658" cy="1152128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rgbClr val="080808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</a:rPr>
              <a:t>상권 내 해당 업종의 매출이 성장하고 있는 지를 나타내는 지표 </a:t>
            </a:r>
            <a:endParaRPr kumimoji="1" lang="ko-KR" altLang="en-US" sz="1200" b="0" i="0" u="none" strike="noStrike" kern="0" cap="none" spc="0" normalizeH="0" baseline="0" noProof="0" dirty="0">
              <a:ln>
                <a:noFill/>
              </a:ln>
              <a:solidFill>
                <a:srgbClr val="080808"/>
              </a:solidFill>
              <a:effectLst/>
              <a:uLnTx/>
              <a:uFillTx/>
            </a:endParaRP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</a:rPr>
              <a:t>상권 내 업종 매출액 증감률 및 점포당 업종 매출액 증감률의 결합 지표</a:t>
            </a: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</a:rPr>
              <a:t>업종 성장성 </a:t>
            </a:r>
            <a:r>
              <a:rPr kumimoji="1" lang="en-US" altLang="ko-KR" sz="1100" b="0" i="0" u="none" strike="noStrike" kern="0" cap="none" spc="0" normalizeH="0" baseline="0" noProof="0" dirty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</a:rPr>
              <a:t>= (z </a:t>
            </a:r>
            <a:r>
              <a:rPr kumimoji="1" lang="ko-KR" alt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</a:rPr>
              <a:t>업종 전체 매출액 증감률 </a:t>
            </a:r>
            <a:r>
              <a:rPr kumimoji="1" lang="en-US" altLang="ko-KR" sz="1100" b="0" i="0" u="none" strike="noStrike" kern="0" cap="none" spc="0" normalizeH="0" baseline="0" noProof="0" dirty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</a:rPr>
              <a:t>+ z </a:t>
            </a:r>
            <a:r>
              <a:rPr kumimoji="1" lang="ko-KR" alt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</a:rPr>
              <a:t>업종 점포당 매출액 증감률</a:t>
            </a:r>
            <a:r>
              <a:rPr kumimoji="1" lang="en-US" altLang="ko-KR" sz="1100" b="0" i="0" u="none" strike="noStrike" kern="0" cap="none" spc="0" normalizeH="0" baseline="0" noProof="0" dirty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</a:rPr>
              <a:t>)/2</a:t>
            </a:r>
          </a:p>
        </p:txBody>
      </p:sp>
      <p:sp>
        <p:nvSpPr>
          <p:cNvPr id="22" name="직사각형 21"/>
          <p:cNvSpPr/>
          <p:nvPr/>
        </p:nvSpPr>
        <p:spPr bwMode="auto">
          <a:xfrm>
            <a:off x="476671" y="6920334"/>
            <a:ext cx="5904658" cy="1152128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rgbClr val="080808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</a:rPr>
              <a:t>상권 내 해당 업종이 얼마나 안정적으로 영업이 유지되어 있는가를 나타내는 지표</a:t>
            </a:r>
            <a:endParaRPr kumimoji="1" lang="en-US" altLang="ko-KR" sz="1200" b="1" i="0" u="none" strike="noStrike" kern="0" cap="none" spc="0" normalizeH="0" baseline="0" noProof="0" dirty="0">
              <a:ln>
                <a:noFill/>
              </a:ln>
              <a:solidFill>
                <a:srgbClr val="080808"/>
              </a:solidFill>
              <a:effectLst/>
              <a:uLnTx/>
              <a:uFillTx/>
            </a:endParaRP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</a:rPr>
              <a:t>상권 내 업종 </a:t>
            </a:r>
            <a:r>
              <a:rPr kumimoji="1" lang="ko-KR" altLang="en-US" sz="1100" b="0" i="0" u="none" strike="noStrike" kern="0" cap="none" spc="0" normalizeH="0" baseline="0" noProof="0" dirty="0" err="1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</a:rPr>
              <a:t>폐업률</a:t>
            </a:r>
            <a:r>
              <a:rPr kumimoji="1" lang="en-US" altLang="ko-KR" sz="1100" b="0" i="0" u="none" strike="noStrike" kern="0" cap="none" spc="0" normalizeH="0" baseline="0" noProof="0" dirty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</a:rPr>
              <a:t>[</a:t>
            </a:r>
            <a:r>
              <a:rPr kumimoji="1" lang="ko-KR" alt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</a:rPr>
              <a:t>역수</a:t>
            </a:r>
            <a:r>
              <a:rPr kumimoji="1" lang="en-US" altLang="ko-KR" sz="1100" b="0" i="0" u="none" strike="noStrike" kern="0" cap="none" spc="0" normalizeH="0" baseline="0" noProof="0" dirty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</a:rPr>
              <a:t>] </a:t>
            </a:r>
            <a:r>
              <a:rPr kumimoji="1" lang="ko-KR" alt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</a:rPr>
              <a:t>및  평균영업개월 수의 결합 지표</a:t>
            </a: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</a:rPr>
              <a:t>업종 안정성 </a:t>
            </a:r>
            <a:r>
              <a:rPr kumimoji="1" lang="en-US" altLang="ko-KR" sz="1100" b="0" i="0" u="none" strike="noStrike" kern="0" cap="none" spc="0" normalizeH="0" baseline="0" noProof="0" dirty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</a:rPr>
              <a:t>= (-z </a:t>
            </a:r>
            <a:r>
              <a:rPr kumimoji="1" lang="ko-KR" altLang="en-US" sz="1100" b="0" i="0" u="none" strike="noStrike" kern="0" cap="none" spc="0" normalizeH="0" baseline="0" noProof="0" dirty="0" err="1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</a:rPr>
              <a:t>폐업률</a:t>
            </a:r>
            <a:r>
              <a:rPr kumimoji="1" lang="ko-KR" alt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</a:rPr>
              <a:t> </a:t>
            </a:r>
            <a:r>
              <a:rPr kumimoji="1" lang="en-US" altLang="ko-KR" sz="1100" b="0" i="0" u="none" strike="noStrike" kern="0" cap="none" spc="0" normalizeH="0" baseline="0" noProof="0" dirty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</a:rPr>
              <a:t>+ z </a:t>
            </a:r>
            <a:r>
              <a:rPr kumimoji="1" lang="ko-KR" alt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</a:rPr>
              <a:t>평균영업개월 수</a:t>
            </a:r>
            <a:r>
              <a:rPr kumimoji="1" lang="en-US" altLang="ko-KR" sz="1100" b="0" i="0" u="none" strike="noStrike" kern="0" cap="none" spc="0" normalizeH="0" baseline="0" noProof="0" dirty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</a:rPr>
              <a:t>)/2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76671" y="2428860"/>
            <a:ext cx="5821074" cy="33361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25400"/>
            </a:sp3d>
          </a:bodyPr>
          <a:lstStyle/>
          <a:p>
            <a:pPr marL="266700" indent="-173038" hangingPunct="0">
              <a:lnSpc>
                <a:spcPct val="15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활성도 지표</a:t>
            </a: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76671" y="4408619"/>
            <a:ext cx="5821074" cy="33361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25400"/>
            </a:sp3d>
          </a:bodyPr>
          <a:lstStyle/>
          <a:p>
            <a:pPr marL="266700" indent="-173038" hangingPunct="0">
              <a:lnSpc>
                <a:spcPct val="15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성장성 지표</a:t>
            </a: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76671" y="6501766"/>
            <a:ext cx="5821074" cy="33361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25400"/>
            </a:sp3d>
          </a:bodyPr>
          <a:lstStyle/>
          <a:p>
            <a:pPr marL="266700" indent="-173038" hangingPunct="0">
              <a:lnSpc>
                <a:spcPct val="15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안정성 지표</a:t>
            </a: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50075383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2996952" y="8883803"/>
            <a:ext cx="914400" cy="260197"/>
          </a:xfrm>
          <a:prstGeom prst="rect">
            <a:avLst/>
          </a:prstGeom>
          <a:noFill/>
        </p:spPr>
        <p:txBody>
          <a:bodyPr wrap="none" rtlCol="0" anchor="ctr" anchorCtr="0">
            <a:noAutofit/>
          </a:bodyPr>
          <a:lstStyle/>
          <a:p>
            <a:fld id="{8E94B1BD-360C-4D98-9AAF-0C4F815335CB}" type="slidenum">
              <a:rPr lang="ko-KR" altLang="en-US" sz="1100" b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21</a:t>
            </a:fld>
            <a:endParaRPr lang="ko-KR" altLang="en-US" sz="11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79882" y="1315023"/>
            <a:ext cx="5604792" cy="33855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25400"/>
            </a:sp3d>
          </a:bodyPr>
          <a:lstStyle/>
          <a:p>
            <a:pPr algn="l" latinLnBrk="0" hangingPunct="0">
              <a:spcBef>
                <a:spcPts val="0"/>
              </a:spcBef>
              <a:buClr>
                <a:schemeClr val="accent1">
                  <a:lumMod val="75000"/>
                </a:schemeClr>
              </a:buClr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업종 지수 및 지표 개발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 flipV="1">
            <a:off x="526182" y="1691680"/>
            <a:ext cx="2916000" cy="45719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7" name="TextBox 146"/>
          <p:cNvSpPr txBox="1"/>
          <p:nvPr/>
        </p:nvSpPr>
        <p:spPr>
          <a:xfrm>
            <a:off x="476671" y="1835696"/>
            <a:ext cx="5821074" cy="7232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25400"/>
            </a:sp3d>
          </a:bodyPr>
          <a:lstStyle/>
          <a:p>
            <a:pPr marL="266700" indent="-266700" algn="l" hangingPunct="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Font typeface="맑은 고딕" panose="020B0503020000020004" pitchFamily="50" charset="-127"/>
              <a:buChar char="■"/>
            </a:pPr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창업위험지표</a:t>
            </a:r>
            <a:r>
              <a:rPr lang="en-US" altLang="ko-KR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행정구역별</a:t>
            </a:r>
            <a:r>
              <a:rPr lang="en-US" altLang="ko-KR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66700" indent="-173038" hangingPunct="0">
              <a:lnSpc>
                <a:spcPct val="15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신규창업위험도</a:t>
            </a: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직사각형 19"/>
          <p:cNvSpPr/>
          <p:nvPr/>
        </p:nvSpPr>
        <p:spPr bwMode="auto">
          <a:xfrm>
            <a:off x="476671" y="3824927"/>
            <a:ext cx="5904658" cy="1152128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rgbClr val="080808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lvl="0" algn="ctr"/>
            <a:r>
              <a:rPr kumimoji="1" lang="ko-KR" altLang="en-US" sz="1300" b="1" kern="0" spc="-100" dirty="0" smtClean="0">
                <a:solidFill>
                  <a:srgbClr val="080808"/>
                </a:solidFill>
              </a:rPr>
              <a:t>상가업소</a:t>
            </a:r>
            <a:r>
              <a:rPr kumimoji="1" lang="ko-KR" altLang="en-US" sz="1300" b="1" kern="0" spc="-100" dirty="0" smtClean="0">
                <a:solidFill>
                  <a:srgbClr val="080808"/>
                </a:solidFill>
              </a:rPr>
              <a:t> </a:t>
            </a:r>
            <a:r>
              <a:rPr kumimoji="1" lang="ko-KR" altLang="en-US" sz="1300" b="1" kern="0" spc="-100" dirty="0" smtClean="0">
                <a:solidFill>
                  <a:srgbClr val="080808"/>
                </a:solidFill>
              </a:rPr>
              <a:t>데이터를 기준으로 당 기간 폐업신고 </a:t>
            </a:r>
            <a:r>
              <a:rPr kumimoji="1" lang="ko-KR" altLang="en-US" sz="1300" b="1" kern="0" spc="-100" dirty="0" err="1" smtClean="0">
                <a:solidFill>
                  <a:srgbClr val="080808"/>
                </a:solidFill>
              </a:rPr>
              <a:t>점포수를</a:t>
            </a:r>
            <a:r>
              <a:rPr kumimoji="1" lang="ko-KR" altLang="en-US" sz="1300" b="1" kern="0" spc="-100" dirty="0" smtClean="0">
                <a:solidFill>
                  <a:srgbClr val="080808"/>
                </a:solidFill>
              </a:rPr>
              <a:t> 전체 점포수로 나누어 산출</a:t>
            </a:r>
            <a:endParaRPr kumimoji="1" lang="en-US" altLang="ko-KR" sz="1300" b="1" kern="0" spc="-100" dirty="0" smtClean="0">
              <a:solidFill>
                <a:srgbClr val="080808"/>
              </a:solidFill>
            </a:endParaRPr>
          </a:p>
          <a:p>
            <a:pPr lvl="0" algn="ctr"/>
            <a:r>
              <a:rPr kumimoji="1" lang="en-US" altLang="ko-KR" sz="1300" b="1" kern="0" spc="-200" dirty="0" smtClean="0">
                <a:solidFill>
                  <a:srgbClr val="080808"/>
                </a:solidFill>
              </a:rPr>
              <a:t>(</a:t>
            </a:r>
            <a:r>
              <a:rPr kumimoji="1" lang="ko-KR" altLang="en-US" sz="1300" b="1" kern="0" spc="-200" dirty="0" err="1" smtClean="0">
                <a:solidFill>
                  <a:srgbClr val="080808"/>
                </a:solidFill>
              </a:rPr>
              <a:t>산출식</a:t>
            </a:r>
            <a:r>
              <a:rPr kumimoji="1" lang="ko-KR" altLang="en-US" sz="1300" b="1" kern="0" spc="-200" dirty="0" smtClean="0">
                <a:solidFill>
                  <a:srgbClr val="080808"/>
                </a:solidFill>
              </a:rPr>
              <a:t> </a:t>
            </a:r>
            <a:r>
              <a:rPr kumimoji="1" lang="en-US" altLang="ko-KR" sz="1300" b="1" kern="0" spc="-200" dirty="0" smtClean="0">
                <a:solidFill>
                  <a:srgbClr val="080808"/>
                </a:solidFill>
              </a:rPr>
              <a:t>: </a:t>
            </a:r>
            <a:r>
              <a:rPr kumimoji="1" lang="ko-KR" altLang="en-US" sz="1300" b="1" kern="0" spc="-200" dirty="0" smtClean="0">
                <a:solidFill>
                  <a:srgbClr val="080808"/>
                </a:solidFill>
              </a:rPr>
              <a:t>당 기간 폐업신고 </a:t>
            </a:r>
            <a:r>
              <a:rPr kumimoji="1" lang="ko-KR" altLang="en-US" sz="1300" b="1" kern="0" spc="-200" dirty="0" err="1" smtClean="0">
                <a:solidFill>
                  <a:srgbClr val="080808"/>
                </a:solidFill>
              </a:rPr>
              <a:t>점포수</a:t>
            </a:r>
            <a:r>
              <a:rPr kumimoji="1" lang="ko-KR" altLang="en-US" sz="1300" b="1" kern="0" spc="-200" dirty="0" smtClean="0">
                <a:solidFill>
                  <a:srgbClr val="080808"/>
                </a:solidFill>
              </a:rPr>
              <a:t> </a:t>
            </a:r>
            <a:r>
              <a:rPr kumimoji="1" lang="en-US" altLang="ko-KR" sz="1300" b="1" kern="0" spc="-200" dirty="0" smtClean="0">
                <a:solidFill>
                  <a:srgbClr val="080808"/>
                </a:solidFill>
              </a:rPr>
              <a:t>/ </a:t>
            </a:r>
            <a:r>
              <a:rPr kumimoji="1" lang="ko-KR" altLang="en-US" sz="1300" b="1" kern="0" spc="-200" dirty="0" smtClean="0">
                <a:solidFill>
                  <a:srgbClr val="080808"/>
                </a:solidFill>
              </a:rPr>
              <a:t>전체 </a:t>
            </a:r>
            <a:r>
              <a:rPr kumimoji="1" lang="ko-KR" altLang="en-US" sz="1300" b="1" kern="0" spc="-200" dirty="0" err="1" smtClean="0">
                <a:solidFill>
                  <a:srgbClr val="080808"/>
                </a:solidFill>
              </a:rPr>
              <a:t>점포수</a:t>
            </a:r>
            <a:r>
              <a:rPr kumimoji="1" lang="en-US" altLang="ko-KR" sz="1300" b="1" kern="0" spc="-200" dirty="0" smtClean="0">
                <a:solidFill>
                  <a:srgbClr val="080808"/>
                </a:solidFill>
              </a:rPr>
              <a:t>)X100</a:t>
            </a:r>
          </a:p>
          <a:p>
            <a:pPr lvl="0" algn="ctr"/>
            <a:r>
              <a:rPr kumimoji="1" lang="en-US" altLang="ko-KR" sz="1100" kern="0" dirty="0" smtClean="0">
                <a:solidFill>
                  <a:srgbClr val="080808"/>
                </a:solidFill>
              </a:rPr>
              <a:t>* </a:t>
            </a:r>
            <a:r>
              <a:rPr kumimoji="1" lang="ko-KR" altLang="en-US" sz="1100" kern="0" dirty="0" smtClean="0">
                <a:solidFill>
                  <a:srgbClr val="080808"/>
                </a:solidFill>
              </a:rPr>
              <a:t>전체 </a:t>
            </a:r>
            <a:r>
              <a:rPr kumimoji="1" lang="ko-KR" altLang="en-US" sz="1100" kern="0" dirty="0" err="1" smtClean="0">
                <a:solidFill>
                  <a:srgbClr val="080808"/>
                </a:solidFill>
              </a:rPr>
              <a:t>점포수</a:t>
            </a:r>
            <a:r>
              <a:rPr kumimoji="1" lang="ko-KR" altLang="en-US" sz="1100" kern="0" dirty="0" smtClean="0">
                <a:solidFill>
                  <a:srgbClr val="080808"/>
                </a:solidFill>
              </a:rPr>
              <a:t> </a:t>
            </a:r>
            <a:r>
              <a:rPr kumimoji="1" lang="en-US" altLang="ko-KR" sz="1100" kern="0" dirty="0" smtClean="0">
                <a:solidFill>
                  <a:srgbClr val="080808"/>
                </a:solidFill>
              </a:rPr>
              <a:t>: </a:t>
            </a:r>
            <a:r>
              <a:rPr kumimoji="1" lang="ko-KR" altLang="en-US" sz="1100" kern="0" dirty="0" smtClean="0">
                <a:solidFill>
                  <a:srgbClr val="080808"/>
                </a:solidFill>
              </a:rPr>
              <a:t>현재 영업중인 전체 점포 수 </a:t>
            </a:r>
            <a:r>
              <a:rPr kumimoji="1" lang="en-US" altLang="ko-KR" sz="1100" kern="0" dirty="0" smtClean="0">
                <a:solidFill>
                  <a:srgbClr val="080808"/>
                </a:solidFill>
              </a:rPr>
              <a:t>+ </a:t>
            </a:r>
            <a:r>
              <a:rPr kumimoji="1" lang="ko-KR" altLang="en-US" sz="1100" kern="0" dirty="0" smtClean="0">
                <a:solidFill>
                  <a:srgbClr val="080808"/>
                </a:solidFill>
              </a:rPr>
              <a:t>당 기간 폐업 신고 </a:t>
            </a:r>
            <a:r>
              <a:rPr kumimoji="1" lang="ko-KR" altLang="en-US" sz="1100" kern="0" dirty="0" err="1" smtClean="0">
                <a:solidFill>
                  <a:srgbClr val="080808"/>
                </a:solidFill>
              </a:rPr>
              <a:t>점포수</a:t>
            </a:r>
            <a:endParaRPr kumimoji="1" lang="ko-KR" altLang="en-US" sz="1100" kern="0" dirty="0" smtClean="0">
              <a:solidFill>
                <a:srgbClr val="080808"/>
              </a:solidFill>
            </a:endParaRPr>
          </a:p>
          <a:p>
            <a:pPr lvl="0" algn="ctr"/>
            <a:r>
              <a:rPr kumimoji="1" lang="ko-KR" altLang="en-US" sz="1100" kern="0" dirty="0" smtClean="0">
                <a:solidFill>
                  <a:srgbClr val="080808"/>
                </a:solidFill>
              </a:rPr>
              <a:t>* 인허가 업소</a:t>
            </a:r>
            <a:r>
              <a:rPr kumimoji="1" lang="en-US" altLang="ko-KR" sz="1100" kern="0" dirty="0" smtClean="0">
                <a:solidFill>
                  <a:srgbClr val="080808"/>
                </a:solidFill>
              </a:rPr>
              <a:t>(</a:t>
            </a:r>
            <a:r>
              <a:rPr kumimoji="1" lang="ko-KR" altLang="en-US" sz="1100" kern="0" dirty="0" smtClean="0">
                <a:solidFill>
                  <a:srgbClr val="080808"/>
                </a:solidFill>
              </a:rPr>
              <a:t>음식 및 위생 업종</a:t>
            </a:r>
            <a:r>
              <a:rPr kumimoji="1" lang="en-US" altLang="ko-KR" sz="1100" kern="0" dirty="0" smtClean="0">
                <a:solidFill>
                  <a:srgbClr val="080808"/>
                </a:solidFill>
              </a:rPr>
              <a:t>) </a:t>
            </a:r>
            <a:r>
              <a:rPr kumimoji="1" lang="ko-KR" altLang="en-US" sz="1100" kern="0" dirty="0" smtClean="0">
                <a:solidFill>
                  <a:srgbClr val="080808"/>
                </a:solidFill>
              </a:rPr>
              <a:t>데이터를 이용하여 가공된 통계로서 일부 업종과 점포에 한해 한정되어 참고정보로만 활용 하시기 바랍니다</a:t>
            </a:r>
            <a:endParaRPr kumimoji="1" lang="en-US" altLang="ko-KR" sz="1100" kern="0" dirty="0">
              <a:solidFill>
                <a:srgbClr val="080808"/>
              </a:solidFill>
            </a:endParaRPr>
          </a:p>
        </p:txBody>
      </p:sp>
      <p:sp>
        <p:nvSpPr>
          <p:cNvPr id="21" name="직사각형 20"/>
          <p:cNvSpPr/>
          <p:nvPr/>
        </p:nvSpPr>
        <p:spPr bwMode="auto">
          <a:xfrm>
            <a:off x="500042" y="5334244"/>
            <a:ext cx="5904658" cy="1023705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rgbClr val="080808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1" lang="ko-KR" altLang="en-US" sz="1300" b="1" kern="0" spc="-200" dirty="0" smtClean="0">
                <a:solidFill>
                  <a:srgbClr val="080808"/>
                </a:solidFill>
              </a:rPr>
              <a:t>상가업소 </a:t>
            </a:r>
            <a:r>
              <a:rPr kumimoji="1" lang="ko-KR" altLang="en-US" sz="1300" b="1" kern="0" spc="-200" dirty="0" smtClean="0">
                <a:solidFill>
                  <a:srgbClr val="080808"/>
                </a:solidFill>
              </a:rPr>
              <a:t>데이터를 기준으로 </a:t>
            </a:r>
            <a:r>
              <a:rPr kumimoji="1" lang="en-US" altLang="ko-KR" sz="1300" b="1" kern="0" spc="-200" dirty="0" smtClean="0">
                <a:solidFill>
                  <a:srgbClr val="080808"/>
                </a:solidFill>
              </a:rPr>
              <a:t>3</a:t>
            </a:r>
            <a:r>
              <a:rPr kumimoji="1" lang="ko-KR" altLang="en-US" sz="1300" b="1" kern="0" spc="-200" dirty="0" smtClean="0">
                <a:solidFill>
                  <a:srgbClr val="080808"/>
                </a:solidFill>
              </a:rPr>
              <a:t>년 간 폐업신고 </a:t>
            </a:r>
            <a:r>
              <a:rPr kumimoji="1" lang="ko-KR" altLang="en-US" sz="1300" b="1" kern="0" spc="-200" dirty="0" err="1" smtClean="0">
                <a:solidFill>
                  <a:srgbClr val="080808"/>
                </a:solidFill>
              </a:rPr>
              <a:t>점포수를</a:t>
            </a:r>
            <a:r>
              <a:rPr kumimoji="1" lang="ko-KR" altLang="en-US" sz="1300" b="1" kern="0" spc="-200" dirty="0" smtClean="0">
                <a:solidFill>
                  <a:srgbClr val="080808"/>
                </a:solidFill>
              </a:rPr>
              <a:t> </a:t>
            </a:r>
            <a:r>
              <a:rPr kumimoji="1" lang="en-US" altLang="ko-KR" sz="1300" b="1" kern="0" spc="-200" dirty="0" smtClean="0">
                <a:solidFill>
                  <a:srgbClr val="080808"/>
                </a:solidFill>
              </a:rPr>
              <a:t>3</a:t>
            </a:r>
            <a:r>
              <a:rPr kumimoji="1" lang="ko-KR" altLang="en-US" sz="1300" b="1" kern="0" spc="-200" dirty="0" smtClean="0">
                <a:solidFill>
                  <a:srgbClr val="080808"/>
                </a:solidFill>
              </a:rPr>
              <a:t>년 간 개업신고 점포수로 나누어 산출</a:t>
            </a:r>
            <a:endParaRPr kumimoji="1" lang="en-US" altLang="ko-KR" sz="1300" b="1" kern="0" spc="-200" dirty="0" smtClean="0">
              <a:solidFill>
                <a:srgbClr val="080808"/>
              </a:solidFill>
            </a:endParaRPr>
          </a:p>
          <a:p>
            <a:pPr lvl="0" algn="ctr"/>
            <a:r>
              <a:rPr kumimoji="1" lang="en-US" altLang="ko-KR" sz="1300" b="1" kern="0" spc="-100" dirty="0" smtClean="0">
                <a:solidFill>
                  <a:srgbClr val="080808"/>
                </a:solidFill>
              </a:rPr>
              <a:t>(</a:t>
            </a:r>
            <a:r>
              <a:rPr kumimoji="1" lang="ko-KR" altLang="en-US" sz="1300" b="1" kern="0" spc="-100" dirty="0" err="1" smtClean="0">
                <a:solidFill>
                  <a:srgbClr val="080808"/>
                </a:solidFill>
              </a:rPr>
              <a:t>산출식</a:t>
            </a:r>
            <a:r>
              <a:rPr kumimoji="1" lang="ko-KR" altLang="en-US" sz="1300" b="1" kern="0" spc="-100" dirty="0" smtClean="0">
                <a:solidFill>
                  <a:srgbClr val="080808"/>
                </a:solidFill>
              </a:rPr>
              <a:t> </a:t>
            </a:r>
            <a:r>
              <a:rPr kumimoji="1" lang="en-US" altLang="ko-KR" sz="1300" b="1" kern="0" spc="-100" dirty="0" smtClean="0">
                <a:solidFill>
                  <a:srgbClr val="080808"/>
                </a:solidFill>
              </a:rPr>
              <a:t>: 3</a:t>
            </a:r>
            <a:r>
              <a:rPr kumimoji="1" lang="ko-KR" altLang="en-US" sz="1300" b="1" kern="0" spc="-100" dirty="0" smtClean="0">
                <a:solidFill>
                  <a:srgbClr val="080808"/>
                </a:solidFill>
              </a:rPr>
              <a:t>년 간 폐업신고 </a:t>
            </a:r>
            <a:r>
              <a:rPr kumimoji="1" lang="ko-KR" altLang="en-US" sz="1300" b="1" kern="0" spc="-100" dirty="0" err="1" smtClean="0">
                <a:solidFill>
                  <a:srgbClr val="080808"/>
                </a:solidFill>
              </a:rPr>
              <a:t>점포수</a:t>
            </a:r>
            <a:r>
              <a:rPr kumimoji="1" lang="ko-KR" altLang="en-US" sz="1300" b="1" kern="0" spc="-100" dirty="0" smtClean="0">
                <a:solidFill>
                  <a:srgbClr val="080808"/>
                </a:solidFill>
              </a:rPr>
              <a:t> </a:t>
            </a:r>
            <a:r>
              <a:rPr kumimoji="1" lang="en-US" altLang="ko-KR" sz="1300" b="1" kern="0" spc="-100" dirty="0" smtClean="0">
                <a:solidFill>
                  <a:srgbClr val="080808"/>
                </a:solidFill>
              </a:rPr>
              <a:t>/ 3</a:t>
            </a:r>
            <a:r>
              <a:rPr kumimoji="1" lang="ko-KR" altLang="en-US" sz="1300" b="1" kern="0" spc="-100" dirty="0" smtClean="0">
                <a:solidFill>
                  <a:srgbClr val="080808"/>
                </a:solidFill>
              </a:rPr>
              <a:t>년 간 개업신고 </a:t>
            </a:r>
            <a:r>
              <a:rPr kumimoji="1" lang="ko-KR" altLang="en-US" sz="1300" b="1" kern="0" spc="-100" dirty="0" err="1" smtClean="0">
                <a:solidFill>
                  <a:srgbClr val="080808"/>
                </a:solidFill>
              </a:rPr>
              <a:t>점포수</a:t>
            </a:r>
            <a:r>
              <a:rPr kumimoji="1" lang="en-US" altLang="ko-KR" sz="1300" b="1" kern="0" spc="-100" dirty="0" smtClean="0">
                <a:solidFill>
                  <a:srgbClr val="080808"/>
                </a:solidFill>
              </a:rPr>
              <a:t>)X100</a:t>
            </a:r>
          </a:p>
          <a:p>
            <a:pPr algn="ctr"/>
            <a:r>
              <a:rPr kumimoji="1" lang="en-US" altLang="ko-KR" sz="1100" kern="0" dirty="0" smtClean="0">
                <a:solidFill>
                  <a:srgbClr val="080808"/>
                </a:solidFill>
              </a:rPr>
              <a:t>* </a:t>
            </a:r>
            <a:r>
              <a:rPr kumimoji="1" lang="ko-KR" altLang="en-US" sz="1100" kern="0" dirty="0" smtClean="0">
                <a:solidFill>
                  <a:srgbClr val="080808"/>
                </a:solidFill>
              </a:rPr>
              <a:t>상가업소</a:t>
            </a:r>
            <a:r>
              <a:rPr kumimoji="1" lang="en-US" altLang="ko-KR" sz="1100" kern="0" dirty="0" smtClean="0">
                <a:solidFill>
                  <a:srgbClr val="080808"/>
                </a:solidFill>
              </a:rPr>
              <a:t> </a:t>
            </a:r>
            <a:r>
              <a:rPr kumimoji="1" lang="ko-KR" altLang="en-US" sz="1100" kern="0" dirty="0" smtClean="0">
                <a:solidFill>
                  <a:srgbClr val="080808"/>
                </a:solidFill>
              </a:rPr>
              <a:t>데이터를 이용하여 가공된 통계로서 일부 업종과 점포에 한해 한정되어 참고정보로만 활용 하시기 바랍니다</a:t>
            </a:r>
            <a:r>
              <a:rPr kumimoji="1" lang="en-US" altLang="ko-KR" sz="1100" kern="0" dirty="0" smtClean="0">
                <a:solidFill>
                  <a:srgbClr val="080808"/>
                </a:solidFill>
              </a:rPr>
              <a:t>.</a:t>
            </a:r>
          </a:p>
        </p:txBody>
      </p:sp>
      <p:sp>
        <p:nvSpPr>
          <p:cNvPr id="22" name="직사각형 21"/>
          <p:cNvSpPr/>
          <p:nvPr/>
        </p:nvSpPr>
        <p:spPr bwMode="auto">
          <a:xfrm>
            <a:off x="500042" y="6715140"/>
            <a:ext cx="5904658" cy="785818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rgbClr val="080808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1" lang="en-US" altLang="ko-KR" sz="1300" b="1" kern="0" spc="-200" dirty="0" smtClean="0">
                <a:solidFill>
                  <a:srgbClr val="080808"/>
                </a:solidFill>
              </a:rPr>
              <a:t>10</a:t>
            </a:r>
            <a:r>
              <a:rPr kumimoji="1" lang="ko-KR" altLang="en-US" sz="1300" b="1" kern="0" spc="-200" dirty="0" smtClean="0">
                <a:solidFill>
                  <a:srgbClr val="080808"/>
                </a:solidFill>
              </a:rPr>
              <a:t>년 간 점포의 개업 신고일과 폐업 신고일을 기준으로 영업 지속 개월 수를 계산하고 평균</a:t>
            </a:r>
            <a:endParaRPr kumimoji="1" lang="en-US" altLang="ko-KR" sz="1300" b="1" kern="0" spc="-200" dirty="0" smtClean="0">
              <a:solidFill>
                <a:srgbClr val="080808"/>
              </a:solidFill>
            </a:endParaRPr>
          </a:p>
          <a:p>
            <a:pPr lvl="0" algn="ctr"/>
            <a:r>
              <a:rPr kumimoji="1" lang="en-US" altLang="ko-KR" sz="1100" kern="0" dirty="0" smtClean="0">
                <a:solidFill>
                  <a:srgbClr val="080808"/>
                </a:solidFill>
              </a:rPr>
              <a:t>* </a:t>
            </a:r>
            <a:r>
              <a:rPr kumimoji="1" lang="ko-KR" altLang="en-US" sz="1100" kern="0" dirty="0" smtClean="0">
                <a:solidFill>
                  <a:srgbClr val="080808"/>
                </a:solidFill>
              </a:rPr>
              <a:t>상가업소</a:t>
            </a:r>
            <a:r>
              <a:rPr kumimoji="1" lang="en-US" altLang="ko-KR" sz="1100" kern="0" dirty="0" smtClean="0">
                <a:solidFill>
                  <a:srgbClr val="080808"/>
                </a:solidFill>
              </a:rPr>
              <a:t> </a:t>
            </a:r>
            <a:r>
              <a:rPr kumimoji="1" lang="ko-KR" altLang="en-US" sz="1100" kern="0" dirty="0" smtClean="0">
                <a:solidFill>
                  <a:srgbClr val="080808"/>
                </a:solidFill>
              </a:rPr>
              <a:t>데이터를 이용하여 가공된 통계로서 일부 업종과 점포에 한해 한정되어 참고정보로만 활용 하시기 바랍니다</a:t>
            </a:r>
            <a:r>
              <a:rPr kumimoji="1" lang="en-US" altLang="ko-KR" sz="1100" kern="0" dirty="0" smtClean="0">
                <a:solidFill>
                  <a:srgbClr val="080808"/>
                </a:solidFill>
              </a:rPr>
              <a:t>.</a:t>
            </a:r>
          </a:p>
        </p:txBody>
      </p:sp>
      <p:sp>
        <p:nvSpPr>
          <p:cNvPr id="24" name="직사각형 23"/>
          <p:cNvSpPr/>
          <p:nvPr/>
        </p:nvSpPr>
        <p:spPr bwMode="auto">
          <a:xfrm>
            <a:off x="500042" y="2571736"/>
            <a:ext cx="5904658" cy="944654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rgbClr val="080808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300" b="1" i="0" u="none" strike="noStrike" kern="0" cap="none" spc="0" normalizeH="0" baseline="0" noProof="0" dirty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</a:rPr>
              <a:t>생활밀착형 업종</a:t>
            </a:r>
            <a:r>
              <a:rPr kumimoji="1" lang="en-US" altLang="ko-KR" sz="1300" b="1" i="0" u="none" strike="noStrike" kern="0" cap="none" spc="0" normalizeH="0" baseline="0" noProof="0" dirty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</a:rPr>
              <a:t>(43</a:t>
            </a:r>
            <a:r>
              <a:rPr kumimoji="1" lang="ko-KR" altLang="en-US" sz="1300" b="1" i="0" u="none" strike="noStrike" kern="0" cap="none" spc="0" normalizeH="0" baseline="0" noProof="0" dirty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</a:rPr>
              <a:t>개</a:t>
            </a:r>
            <a:r>
              <a:rPr kumimoji="1" lang="en-US" altLang="ko-KR" sz="1300" b="1" i="0" u="none" strike="noStrike" kern="0" cap="none" spc="0" normalizeH="0" baseline="0" noProof="0" dirty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</a:rPr>
              <a:t>) </a:t>
            </a:r>
            <a:r>
              <a:rPr kumimoji="1" lang="ko-KR" altLang="en-US" sz="1300" b="1" i="0" u="none" strike="noStrike" kern="0" cap="none" spc="0" normalizeH="0" baseline="0" noProof="0" dirty="0" err="1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</a:rPr>
              <a:t>위험지수로</a:t>
            </a:r>
            <a:r>
              <a:rPr kumimoji="1" lang="ko-KR" altLang="en-US" sz="1300" b="1" i="0" u="none" strike="noStrike" kern="0" cap="none" spc="0" normalizeH="0" baseline="0" noProof="0" dirty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</a:rPr>
              <a:t> </a:t>
            </a:r>
            <a:r>
              <a:rPr kumimoji="1" lang="ko-KR" altLang="en-US" sz="1300" b="1" i="0" u="none" strike="noStrike" kern="0" cap="none" spc="0" normalizeH="0" baseline="0" noProof="0" dirty="0" err="1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</a:rPr>
              <a:t>폐업률과</a:t>
            </a:r>
            <a:r>
              <a:rPr kumimoji="1" lang="ko-KR" altLang="en-US" sz="1300" b="1" i="0" u="none" strike="noStrike" kern="0" cap="none" spc="0" normalizeH="0" baseline="0" noProof="0" dirty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</a:rPr>
              <a:t> </a:t>
            </a:r>
            <a:r>
              <a:rPr kumimoji="1" lang="en-US" altLang="ko-KR" sz="1300" b="1" i="0" u="none" strike="noStrike" kern="0" cap="none" spc="0" normalizeH="0" baseline="0" noProof="0" dirty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</a:rPr>
              <a:t>3</a:t>
            </a:r>
            <a:r>
              <a:rPr kumimoji="1" lang="ko-KR" altLang="en-US" sz="1300" b="1" i="0" u="none" strike="noStrike" kern="0" cap="none" spc="0" normalizeH="0" baseline="0" noProof="0" dirty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</a:rPr>
              <a:t>년 생존율</a:t>
            </a:r>
            <a:r>
              <a:rPr kumimoji="1" lang="en-US" altLang="ko-KR" sz="1300" b="1" i="0" u="none" strike="noStrike" kern="0" cap="none" spc="0" normalizeH="0" baseline="0" noProof="0" dirty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</a:rPr>
              <a:t>[</a:t>
            </a:r>
            <a:r>
              <a:rPr kumimoji="1" lang="ko-KR" altLang="en-US" sz="1300" b="1" i="0" u="none" strike="noStrike" kern="0" cap="none" spc="0" normalizeH="0" baseline="0" noProof="0" dirty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</a:rPr>
              <a:t>역수</a:t>
            </a:r>
            <a:r>
              <a:rPr kumimoji="1" lang="en-US" altLang="ko-KR" sz="1300" b="1" i="0" u="none" strike="noStrike" kern="0" cap="none" spc="0" normalizeH="0" baseline="0" noProof="0" dirty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</a:rPr>
              <a:t>]</a:t>
            </a:r>
            <a:r>
              <a:rPr kumimoji="1" lang="ko-KR" altLang="en-US" sz="1300" b="1" i="0" u="none" strike="noStrike" kern="0" cap="none" spc="0" normalizeH="0" baseline="0" noProof="0" dirty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</a:rPr>
              <a:t>의 결합 지표</a:t>
            </a: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</a:rPr>
              <a:t>“</a:t>
            </a:r>
            <a:r>
              <a:rPr kumimoji="1" lang="ko-KR" altLang="en-US" sz="1100" b="0" i="0" u="none" strike="noStrike" kern="0" cap="none" spc="0" normalizeH="0" baseline="0" noProof="0" dirty="0" err="1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</a:rPr>
              <a:t>위험”정도를</a:t>
            </a:r>
            <a:r>
              <a:rPr kumimoji="1" lang="ko-KR" alt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</a:rPr>
              <a:t> 나타내는 데에는 어느 시점의 상대비교만으로는 충분하지 </a:t>
            </a:r>
            <a:r>
              <a:rPr kumimoji="1" lang="ko-KR" altLang="en-US" sz="1100" b="0" i="0" u="none" strike="noStrike" kern="0" cap="none" spc="0" normalizeH="0" baseline="0" noProof="0" dirty="0" err="1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</a:rPr>
              <a:t>못함으로표준화구간</a:t>
            </a:r>
            <a:r>
              <a:rPr kumimoji="1" lang="en-US" altLang="ko-KR" sz="1100" b="0" i="0" u="none" strike="noStrike" kern="0" cap="none" spc="0" normalizeH="0" baseline="0" noProof="0" dirty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</a:rPr>
              <a:t>(2</a:t>
            </a:r>
            <a:r>
              <a:rPr kumimoji="1" lang="ko-KR" alt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</a:rPr>
              <a:t>년</a:t>
            </a:r>
            <a:r>
              <a:rPr kumimoji="1" lang="en-US" altLang="ko-KR" sz="1100" b="0" i="0" u="none" strike="noStrike" kern="0" cap="none" spc="0" normalizeH="0" baseline="0" noProof="0" dirty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</a:rPr>
              <a:t>)</a:t>
            </a:r>
            <a:r>
              <a:rPr kumimoji="1" lang="ko-KR" alt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</a:rPr>
              <a:t>을 이용하여 </a:t>
            </a:r>
            <a:r>
              <a:rPr kumimoji="1" lang="en-US" altLang="ko-KR" sz="1100" b="0" i="0" u="none" strike="noStrike" kern="0" cap="none" spc="0" normalizeH="0" baseline="0" noProof="0" dirty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</a:rPr>
              <a:t>(</a:t>
            </a:r>
            <a:r>
              <a:rPr kumimoji="1" lang="ko-KR" alt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</a:rPr>
              <a:t>횡적</a:t>
            </a:r>
            <a:r>
              <a:rPr kumimoji="1" lang="en-US" altLang="ko-KR" sz="1100" b="0" i="0" u="none" strike="noStrike" kern="0" cap="none" spc="0" normalizeH="0" baseline="0" noProof="0" dirty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</a:rPr>
              <a:t>+</a:t>
            </a:r>
            <a:r>
              <a:rPr kumimoji="1" lang="ko-KR" alt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</a:rPr>
              <a:t>종적</a:t>
            </a:r>
            <a:r>
              <a:rPr kumimoji="1" lang="en-US" altLang="ko-KR" sz="1100" b="0" i="0" u="none" strike="noStrike" kern="0" cap="none" spc="0" normalizeH="0" baseline="0" noProof="0" dirty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</a:rPr>
              <a:t>) </a:t>
            </a:r>
            <a:r>
              <a:rPr kumimoji="1" lang="ko-KR" alt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</a:rPr>
              <a:t>상대화 지수를 구현</a:t>
            </a:r>
            <a:endParaRPr kumimoji="1" lang="en-US" altLang="ko-KR" sz="1100" b="0" i="0" u="none" strike="noStrike" kern="0" cap="none" spc="0" normalizeH="0" baseline="0" noProof="0" dirty="0">
              <a:ln>
                <a:noFill/>
              </a:ln>
              <a:solidFill>
                <a:srgbClr val="080808"/>
              </a:solidFill>
              <a:effectLst/>
              <a:uLnTx/>
              <a:uFillTx/>
            </a:endParaRP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</a:rPr>
              <a:t> 위험지수 </a:t>
            </a:r>
            <a:r>
              <a:rPr kumimoji="1" lang="en-US" altLang="ko-KR" sz="1100" b="0" i="0" u="none" strike="noStrike" kern="0" cap="none" spc="0" normalizeH="0" baseline="0" noProof="0" dirty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</a:rPr>
              <a:t>= z </a:t>
            </a:r>
            <a:r>
              <a:rPr kumimoji="1" lang="ko-KR" altLang="en-US" sz="1100" b="0" i="0" u="none" strike="noStrike" kern="0" cap="none" spc="0" normalizeH="0" baseline="0" noProof="0" dirty="0" err="1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</a:rPr>
              <a:t>폐업률</a:t>
            </a:r>
            <a:r>
              <a:rPr kumimoji="1" lang="ko-KR" alt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</a:rPr>
              <a:t> </a:t>
            </a:r>
            <a:r>
              <a:rPr kumimoji="1" lang="en-US" altLang="ko-KR" sz="1100" b="0" i="0" u="none" strike="noStrike" kern="0" cap="none" spc="0" normalizeH="0" baseline="0" noProof="0" dirty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</a:rPr>
              <a:t>+ (-z 3</a:t>
            </a:r>
            <a:r>
              <a:rPr kumimoji="1" lang="ko-KR" alt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</a:rPr>
              <a:t>년 생존율</a:t>
            </a:r>
            <a:r>
              <a:rPr kumimoji="1" lang="en-US" altLang="ko-KR" sz="1100" b="0" i="0" u="none" strike="noStrike" kern="0" cap="none" spc="0" normalizeH="0" baseline="0" noProof="0" dirty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</a:rPr>
              <a:t>))/2, T</a:t>
            </a:r>
            <a:r>
              <a:rPr kumimoji="1" lang="ko-KR" alt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</a:rPr>
              <a:t>점수화 </a:t>
            </a:r>
            <a:r>
              <a:rPr kumimoji="1" lang="en-US" altLang="ko-KR" sz="1100" b="0" i="0" u="none" strike="noStrike" kern="0" cap="none" spc="0" normalizeH="0" baseline="0" noProof="0" dirty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</a:rPr>
              <a:t>=  Z</a:t>
            </a:r>
            <a:r>
              <a:rPr kumimoji="1" lang="ko-KR" alt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</a:rPr>
              <a:t>점수 </a:t>
            </a:r>
            <a:r>
              <a:rPr kumimoji="1" lang="en-US" altLang="ko-KR" sz="1100" b="0" i="0" u="none" strike="noStrike" kern="0" cap="none" spc="0" normalizeH="0" baseline="0" noProof="0" dirty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</a:rPr>
              <a:t>× 10 + 50</a:t>
            </a:r>
            <a:endParaRPr kumimoji="1" lang="ko-KR" altLang="en-US" sz="1300" b="1" i="0" u="none" strike="noStrike" kern="0" cap="none" spc="0" normalizeH="0" baseline="0" noProof="0" dirty="0">
              <a:ln>
                <a:noFill/>
              </a:ln>
              <a:solidFill>
                <a:srgbClr val="080808"/>
              </a:solidFill>
              <a:effectLst/>
              <a:uLnTx/>
              <a:uFillTx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76671" y="3500430"/>
            <a:ext cx="5821074" cy="33361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25400"/>
            </a:sp3d>
          </a:bodyPr>
          <a:lstStyle/>
          <a:p>
            <a:pPr marL="266700" indent="-173038" hangingPunct="0">
              <a:lnSpc>
                <a:spcPct val="15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ko-KR" altLang="en-US" sz="12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폐업신고율</a:t>
            </a: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76671" y="5000628"/>
            <a:ext cx="5821074" cy="33361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25400"/>
            </a:sp3d>
          </a:bodyPr>
          <a:lstStyle/>
          <a:p>
            <a:pPr marL="266700" indent="-173038" hangingPunct="0">
              <a:lnSpc>
                <a:spcPct val="15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en-US" altLang="ko-KR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3</a:t>
            </a:r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년간 개업대비 </a:t>
            </a:r>
            <a:r>
              <a:rPr lang="ko-KR" altLang="en-US" sz="12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폐업신고율</a:t>
            </a: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76671" y="6310085"/>
            <a:ext cx="5821074" cy="33361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25400"/>
            </a:sp3d>
          </a:bodyPr>
          <a:lstStyle/>
          <a:p>
            <a:pPr marL="266700" indent="-173038" hangingPunct="0">
              <a:lnSpc>
                <a:spcPct val="15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평균폐업기간</a:t>
            </a: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직사각형 12"/>
          <p:cNvSpPr/>
          <p:nvPr/>
        </p:nvSpPr>
        <p:spPr bwMode="auto">
          <a:xfrm>
            <a:off x="500042" y="7849028"/>
            <a:ext cx="5904658" cy="866376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rgbClr val="080808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lvl="0" algn="ctr"/>
            <a:r>
              <a:rPr kumimoji="1" lang="ko-KR" altLang="en-US" sz="1300" b="1" kern="0" spc="-100" dirty="0" smtClean="0">
                <a:solidFill>
                  <a:srgbClr val="080808"/>
                </a:solidFill>
              </a:rPr>
              <a:t>당 기간 내 </a:t>
            </a:r>
            <a:r>
              <a:rPr kumimoji="1" lang="ko-KR" altLang="en-US" sz="1300" b="1" kern="0" spc="-100" dirty="0" err="1" smtClean="0">
                <a:solidFill>
                  <a:srgbClr val="080808"/>
                </a:solidFill>
              </a:rPr>
              <a:t>점포수를</a:t>
            </a:r>
            <a:r>
              <a:rPr kumimoji="1" lang="ko-KR" altLang="en-US" sz="1300" b="1" kern="0" spc="-100" dirty="0" smtClean="0">
                <a:solidFill>
                  <a:srgbClr val="080808"/>
                </a:solidFill>
              </a:rPr>
              <a:t> 전년 동 기간과 비교하여 </a:t>
            </a:r>
            <a:r>
              <a:rPr kumimoji="1" lang="ko-KR" altLang="en-US" sz="1300" b="1" kern="0" spc="-100" dirty="0" err="1" smtClean="0">
                <a:solidFill>
                  <a:srgbClr val="080808"/>
                </a:solidFill>
              </a:rPr>
              <a:t>증감율을</a:t>
            </a:r>
            <a:r>
              <a:rPr kumimoji="1" lang="ko-KR" altLang="en-US" sz="1300" b="1" kern="0" spc="-100" dirty="0" smtClean="0">
                <a:solidFill>
                  <a:srgbClr val="080808"/>
                </a:solidFill>
              </a:rPr>
              <a:t> 산출</a:t>
            </a:r>
            <a:endParaRPr kumimoji="1" lang="en-US" altLang="ko-KR" sz="1300" b="1" kern="0" spc="-100" dirty="0" smtClean="0">
              <a:solidFill>
                <a:srgbClr val="080808"/>
              </a:solidFill>
            </a:endParaRPr>
          </a:p>
          <a:p>
            <a:pPr algn="ctr"/>
            <a:r>
              <a:rPr kumimoji="1" lang="ko-KR" altLang="en-US" sz="1300" b="1" kern="0" spc="-100" dirty="0" err="1" smtClean="0">
                <a:solidFill>
                  <a:srgbClr val="080808"/>
                </a:solidFill>
              </a:rPr>
              <a:t>산출식 </a:t>
            </a:r>
            <a:r>
              <a:rPr kumimoji="1" lang="en-US" altLang="ko-KR" sz="1300" b="1" kern="0" spc="-100" dirty="0" err="1" smtClean="0">
                <a:solidFill>
                  <a:srgbClr val="080808"/>
                </a:solidFill>
              </a:rPr>
              <a:t>: (</a:t>
            </a:r>
            <a:r>
              <a:rPr kumimoji="1" lang="ko-KR" altLang="en-US" sz="1300" b="1" kern="0" spc="-100" dirty="0" err="1" smtClean="0">
                <a:solidFill>
                  <a:srgbClr val="080808"/>
                </a:solidFill>
              </a:rPr>
              <a:t>전년 동기 점포수 </a:t>
            </a:r>
            <a:r>
              <a:rPr kumimoji="1" lang="en-US" altLang="ko-KR" sz="1300" b="1" kern="0" spc="-100" dirty="0" err="1" smtClean="0">
                <a:solidFill>
                  <a:srgbClr val="080808"/>
                </a:solidFill>
              </a:rPr>
              <a:t>- </a:t>
            </a:r>
            <a:r>
              <a:rPr kumimoji="1" lang="ko-KR" altLang="en-US" sz="1300" b="1" kern="0" spc="-100" dirty="0" err="1" smtClean="0">
                <a:solidFill>
                  <a:srgbClr val="080808"/>
                </a:solidFill>
              </a:rPr>
              <a:t>당기 점포수</a:t>
            </a:r>
            <a:r>
              <a:rPr kumimoji="1" lang="en-US" altLang="ko-KR" sz="1300" b="1" kern="0" spc="-100" dirty="0" err="1" smtClean="0">
                <a:solidFill>
                  <a:srgbClr val="080808"/>
                </a:solidFill>
              </a:rPr>
              <a:t>) / </a:t>
            </a:r>
            <a:r>
              <a:rPr kumimoji="1" lang="ko-KR" altLang="en-US" sz="1300" b="1" kern="0" spc="-100" dirty="0" err="1" smtClean="0">
                <a:solidFill>
                  <a:srgbClr val="080808"/>
                </a:solidFill>
              </a:rPr>
              <a:t>전년 동기 점포수*</a:t>
            </a:r>
            <a:r>
              <a:rPr kumimoji="1" lang="en-US" altLang="ko-KR" sz="1300" b="1" kern="0" spc="-100" dirty="0" err="1" smtClean="0">
                <a:solidFill>
                  <a:srgbClr val="080808"/>
                </a:solidFill>
              </a:rPr>
              <a:t>100</a:t>
            </a:r>
          </a:p>
          <a:p>
            <a:pPr algn="ctr"/>
            <a:r>
              <a:rPr kumimoji="1" lang="en-US" altLang="ko-KR" sz="1100" kern="0" dirty="0" smtClean="0">
                <a:solidFill>
                  <a:srgbClr val="080808"/>
                </a:solidFill>
              </a:rPr>
              <a:t>* </a:t>
            </a:r>
            <a:r>
              <a:rPr kumimoji="1" lang="ko-KR" altLang="en-US" sz="1100" kern="0" dirty="0" smtClean="0">
                <a:solidFill>
                  <a:srgbClr val="080808"/>
                </a:solidFill>
              </a:rPr>
              <a:t>상가업소 </a:t>
            </a:r>
            <a:r>
              <a:rPr kumimoji="1" lang="ko-KR" altLang="en-US" sz="1100" kern="0" dirty="0" smtClean="0">
                <a:solidFill>
                  <a:srgbClr val="080808"/>
                </a:solidFill>
              </a:rPr>
              <a:t>데이터를 </a:t>
            </a:r>
            <a:r>
              <a:rPr kumimoji="1" lang="ko-KR" altLang="en-US" sz="1100" kern="0" dirty="0" smtClean="0">
                <a:solidFill>
                  <a:srgbClr val="080808"/>
                </a:solidFill>
              </a:rPr>
              <a:t>이용하여 가공된 통계로서 일부 업종과 점포에 한해 한정되어 참고정보로만 활용 하시기 바랍니다</a:t>
            </a:r>
            <a:r>
              <a:rPr kumimoji="1" lang="en-US" altLang="ko-KR" sz="1100" kern="0" dirty="0" smtClean="0">
                <a:solidFill>
                  <a:srgbClr val="080808"/>
                </a:solidFill>
              </a:rPr>
              <a:t>.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00042" y="7515411"/>
            <a:ext cx="5821074" cy="33361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25400"/>
            </a:sp3d>
          </a:bodyPr>
          <a:lstStyle/>
          <a:p>
            <a:pPr marL="266700" indent="-173038" hangingPunct="0">
              <a:lnSpc>
                <a:spcPct val="15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ko-KR" altLang="en-US" sz="12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점포증감율</a:t>
            </a: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50075383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2996952" y="8883803"/>
            <a:ext cx="914400" cy="260197"/>
          </a:xfrm>
          <a:prstGeom prst="rect">
            <a:avLst/>
          </a:prstGeom>
          <a:noFill/>
        </p:spPr>
        <p:txBody>
          <a:bodyPr wrap="none" rtlCol="0" anchor="ctr" anchorCtr="0">
            <a:noAutofit/>
          </a:bodyPr>
          <a:lstStyle/>
          <a:p>
            <a:fld id="{8E94B1BD-360C-4D98-9AAF-0C4F815335CB}" type="slidenum">
              <a:rPr lang="ko-KR" altLang="en-US" sz="1100" b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22</a:t>
            </a:fld>
            <a:endParaRPr lang="ko-KR" altLang="en-US" sz="11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79882" y="1315023"/>
            <a:ext cx="5604792" cy="33855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25400"/>
            </a:sp3d>
          </a:bodyPr>
          <a:lstStyle/>
          <a:p>
            <a:pPr algn="l" latinLnBrk="0" hangingPunct="0">
              <a:spcBef>
                <a:spcPts val="0"/>
              </a:spcBef>
              <a:buClr>
                <a:schemeClr val="accent1">
                  <a:lumMod val="75000"/>
                </a:schemeClr>
              </a:buClr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업종 지수 및 지표 개발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 flipV="1">
            <a:off x="526182" y="1691680"/>
            <a:ext cx="2916000" cy="45719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7" name="TextBox 146"/>
          <p:cNvSpPr txBox="1"/>
          <p:nvPr/>
        </p:nvSpPr>
        <p:spPr>
          <a:xfrm>
            <a:off x="476671" y="1835696"/>
            <a:ext cx="5821074" cy="107721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25400"/>
            </a:sp3d>
          </a:bodyPr>
          <a:lstStyle/>
          <a:p>
            <a:pPr marL="266700" indent="-266700" algn="l" hangingPunct="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Font typeface="맑은 고딕" panose="020B0503020000020004" pitchFamily="50" charset="-127"/>
              <a:buChar char="■"/>
            </a:pP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업종 지수 및 지표 활용</a:t>
            </a: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66700" indent="-173038" hangingPunct="0">
              <a:lnSpc>
                <a:spcPct val="15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창업의 위험도를 직관적으로 파악할 수 있도록 제공</a:t>
            </a: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</a:endParaRPr>
          </a:p>
          <a:p>
            <a:pPr marL="266700" indent="-173038" hangingPunct="0">
              <a:lnSpc>
                <a:spcPct val="15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ko-KR" alt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상권간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 지표를 비교하여 상권의 선택이 용이하도록 지원 </a:t>
            </a: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996" y="2987824"/>
            <a:ext cx="5602213" cy="283438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0848" y="5220072"/>
            <a:ext cx="4562961" cy="3163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38389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0042" y="1315022"/>
            <a:ext cx="5584632" cy="33855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25400"/>
            </a:sp3d>
          </a:bodyPr>
          <a:lstStyle/>
          <a:p>
            <a:pPr marL="400050" indent="-400050" latinLnBrk="0" hangingPunct="0">
              <a:buClr>
                <a:schemeClr val="accent1">
                  <a:lumMod val="75000"/>
                </a:schemeClr>
              </a:buClr>
            </a:pPr>
            <a:r>
              <a:rPr lang="en-US" altLang="ko-KR" sz="1600" dirty="0" smtClean="0"/>
              <a:t>Ⅳ.</a:t>
            </a:r>
            <a:r>
              <a:rPr lang="ko-KR" altLang="en-US" sz="1600" dirty="0" smtClean="0"/>
              <a:t>성과 및 시사점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76671" y="1835696"/>
            <a:ext cx="5821074" cy="218521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25400"/>
            </a:sp3d>
          </a:bodyPr>
          <a:lstStyle/>
          <a:p>
            <a:pPr marL="266700" indent="-266700" algn="l" hangingPunct="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Font typeface="맑은 고딕" panose="020B0503020000020004" pitchFamily="50" charset="-127"/>
              <a:buChar char="■"/>
            </a:pPr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분석결과의 성과 및 시사점</a:t>
            </a:r>
            <a:endParaRPr lang="en-US" altLang="ko-KR" sz="1200" dirty="0" smtClean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66700" indent="-173038" hangingPunct="0">
              <a:lnSpc>
                <a:spcPct val="15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ko-KR" altLang="en-US" sz="1200" dirty="0" smtClean="0"/>
              <a:t>우리마을 상권분석 서비스를 통해 업종별</a:t>
            </a:r>
            <a:r>
              <a:rPr lang="en-US" altLang="ko-KR" sz="1200" dirty="0" smtClean="0"/>
              <a:t>·</a:t>
            </a:r>
            <a:r>
              <a:rPr lang="ko-KR" altLang="en-US" sz="1200" dirty="0" smtClean="0"/>
              <a:t>계절별</a:t>
            </a:r>
            <a:r>
              <a:rPr lang="en-US" altLang="ko-KR" sz="1200" dirty="0" smtClean="0"/>
              <a:t>·</a:t>
            </a:r>
            <a:r>
              <a:rPr lang="ko-KR" altLang="en-US" sz="1200" dirty="0" err="1" smtClean="0"/>
              <a:t>골목상권별</a:t>
            </a:r>
            <a:r>
              <a:rPr lang="ko-KR" altLang="en-US" sz="1200" dirty="0" smtClean="0"/>
              <a:t> 매출 패턴과 창업 시 주의 정보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생활밀착형 </a:t>
            </a:r>
            <a:r>
              <a:rPr lang="en-US" altLang="ko-KR" sz="1200" dirty="0" smtClean="0"/>
              <a:t>43</a:t>
            </a:r>
            <a:r>
              <a:rPr lang="ko-KR" altLang="en-US" sz="1200" dirty="0" smtClean="0"/>
              <a:t>개 업종 분석 정보를 제공해 창업실패를 줄이고 자영업자의 자생력을 높일 수 있도록 도움 제고</a:t>
            </a:r>
            <a:endParaRPr lang="en-US" altLang="ko-KR" sz="1200" dirty="0" smtClean="0"/>
          </a:p>
          <a:p>
            <a:pPr marL="266700" indent="-173038" hangingPunct="0">
              <a:lnSpc>
                <a:spcPct val="15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ko-KR" altLang="en-US" sz="1200" dirty="0" err="1" smtClean="0"/>
              <a:t>빅데이터를</a:t>
            </a:r>
            <a:r>
              <a:rPr lang="ko-KR" altLang="en-US" sz="1200" dirty="0" smtClean="0"/>
              <a:t> 활용해 골목상권 내에 있는 </a:t>
            </a:r>
            <a:r>
              <a:rPr lang="ko-KR" altLang="en-US" sz="1200" dirty="0" err="1" smtClean="0"/>
              <a:t>생계형</a:t>
            </a:r>
            <a:r>
              <a:rPr lang="ko-KR" altLang="en-US" sz="1200" dirty="0" smtClean="0"/>
              <a:t> 자영업자들에게 꼭 필요한 고품질 상권정보를 제공하고 이를 통해 신규 창업이나 업종 전환 시 위험도를 낮춰 일자리 창출과 안정화에도 기여</a:t>
            </a:r>
            <a:endParaRPr lang="en-US" altLang="ko-KR" sz="1200" dirty="0" smtClean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 t="3589" b="1972"/>
          <a:stretch>
            <a:fillRect/>
          </a:stretch>
        </p:blipFill>
        <p:spPr bwMode="auto">
          <a:xfrm>
            <a:off x="1523987" y="4071966"/>
            <a:ext cx="3500438" cy="26358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/>
          <a:srcRect l="749" r="4129"/>
          <a:stretch>
            <a:fillRect/>
          </a:stretch>
        </p:blipFill>
        <p:spPr bwMode="auto">
          <a:xfrm>
            <a:off x="2166929" y="6357982"/>
            <a:ext cx="3905277" cy="25717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2996952" y="8883803"/>
            <a:ext cx="914400" cy="260197"/>
          </a:xfrm>
          <a:prstGeom prst="rect">
            <a:avLst/>
          </a:prstGeom>
          <a:noFill/>
        </p:spPr>
        <p:txBody>
          <a:bodyPr wrap="none" rtlCol="0" anchor="ctr" anchorCtr="0">
            <a:noAutofit/>
          </a:bodyPr>
          <a:lstStyle/>
          <a:p>
            <a:fld id="{8E94B1BD-360C-4D98-9AAF-0C4F815335CB}" type="slidenum">
              <a:rPr lang="ko-KR" altLang="en-US" sz="1100" b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3</a:t>
            </a:fld>
            <a:endParaRPr lang="ko-KR" altLang="en-US" sz="11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76671" y="1956319"/>
            <a:ext cx="5821074" cy="253915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25400"/>
            </a:sp3d>
          </a:bodyPr>
          <a:lstStyle/>
          <a:p>
            <a:pPr marL="266700" indent="-266700" algn="l" hangingPunct="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Font typeface="맑은 고딕" panose="020B0503020000020004" pitchFamily="50" charset="-127"/>
              <a:buChar char="■"/>
            </a:pP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연간 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천억 건의 빅데이터를 활용하여 골목상권 단위의 정보 제공을 위한 분석 수행 </a:t>
            </a: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66700" indent="-173038" algn="l" hangingPunc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상권관련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빅데이터 구축을 위한 상가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업소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소비패턴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유동인구 등 공공 및 민간 기관과의 제휴를 통해 연간 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천억 건을 </a:t>
            </a:r>
            <a:r>
              <a:rPr lang="ko-KR" alt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수급함</a:t>
            </a: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66700" indent="-173038" algn="l" hangingPunc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상권 빅데이터를 기반으로 창업 </a:t>
            </a:r>
            <a:r>
              <a:rPr lang="ko-KR" alt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위험지표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업종 관련 지표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매출 </a:t>
            </a:r>
            <a:r>
              <a:rPr lang="ko-KR" alt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트랜드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등의 상권 및 업종 전반을 파악할 수 있는 정보를 개발함</a:t>
            </a: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66700" indent="-173038" algn="l" hangingPunc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상권 및 업종 분석을 위한 정보 </a:t>
            </a:r>
            <a:r>
              <a:rPr lang="ko-KR" alt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제공단위를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기존 행정구역을 포함하여 골목상권 영역을 구축하여 다양한 관점에서 제공함  </a:t>
            </a: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79882" y="1315023"/>
            <a:ext cx="5604792" cy="33855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25400"/>
            </a:sp3d>
          </a:bodyPr>
          <a:lstStyle/>
          <a:p>
            <a:pPr latinLnBrk="0" hangingPunct="0">
              <a:buClr>
                <a:schemeClr val="accent1">
                  <a:lumMod val="75000"/>
                </a:schemeClr>
              </a:buClr>
            </a:pPr>
            <a:r>
              <a:rPr lang="en-US" altLang="ko-KR" sz="1600" dirty="0" smtClean="0"/>
              <a:t>Ⅱ. </a:t>
            </a:r>
            <a:r>
              <a:rPr lang="ko-KR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활용 데이터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1" name="직사각형 130"/>
          <p:cNvSpPr/>
          <p:nvPr/>
        </p:nvSpPr>
        <p:spPr>
          <a:xfrm>
            <a:off x="275616" y="8094854"/>
            <a:ext cx="635707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7813" indent="-271463" algn="l" latinLnBrk="0"/>
            <a:r>
              <a:rPr lang="ko-KR" altLang="en-US" sz="10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 2"/>
              </a:rPr>
              <a:t>주</a:t>
            </a:r>
            <a:r>
              <a:rPr lang="en-US" altLang="ko-KR" sz="10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 2"/>
              </a:rPr>
              <a:t>1) </a:t>
            </a:r>
            <a:r>
              <a:rPr lang="ko-KR" altLang="en-US" sz="10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 2"/>
              </a:rPr>
              <a:t>디지털통합운행기록계 </a:t>
            </a:r>
            <a:r>
              <a:rPr lang="en-US" altLang="ko-KR" sz="10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 2"/>
              </a:rPr>
              <a:t>(</a:t>
            </a:r>
            <a:r>
              <a:rPr lang="en-US" altLang="ko-KR" sz="10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DTG, Digital Tachograph)</a:t>
            </a: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106" y="4572000"/>
            <a:ext cx="5821075" cy="2114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243726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2996952" y="8883803"/>
            <a:ext cx="914400" cy="260197"/>
          </a:xfrm>
          <a:prstGeom prst="rect">
            <a:avLst/>
          </a:prstGeom>
          <a:noFill/>
        </p:spPr>
        <p:txBody>
          <a:bodyPr wrap="none" rtlCol="0" anchor="ctr" anchorCtr="0">
            <a:noAutofit/>
          </a:bodyPr>
          <a:lstStyle/>
          <a:p>
            <a:fld id="{8E94B1BD-360C-4D98-9AAF-0C4F815335CB}" type="slidenum">
              <a:rPr lang="ko-KR" altLang="en-US" sz="1100" b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4</a:t>
            </a:fld>
            <a:endParaRPr lang="ko-KR" altLang="en-US" sz="11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76671" y="1815643"/>
            <a:ext cx="5821074" cy="33361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25400"/>
            </a:sp3d>
          </a:bodyPr>
          <a:lstStyle/>
          <a:p>
            <a:pPr marL="266700" indent="-266700" algn="l" hangingPunct="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Font typeface="맑은 고딕" panose="020B0503020000020004" pitchFamily="50" charset="-127"/>
              <a:buChar char="■"/>
            </a:pP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상권 정보를 제공하기 위한 </a:t>
            </a:r>
            <a:r>
              <a:rPr lang="ko-KR" alt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데이터셋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32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종을 수급하여 분석 및 정보를 </a:t>
            </a:r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제공함</a:t>
            </a: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" name="그룹 3"/>
          <p:cNvGrpSpPr/>
          <p:nvPr/>
        </p:nvGrpSpPr>
        <p:grpSpPr>
          <a:xfrm>
            <a:off x="479882" y="1315023"/>
            <a:ext cx="5604792" cy="398813"/>
            <a:chOff x="398857" y="1424608"/>
            <a:chExt cx="5604792" cy="432048"/>
          </a:xfrm>
        </p:grpSpPr>
        <p:sp>
          <p:nvSpPr>
            <p:cNvPr id="6" name="TextBox 5"/>
            <p:cNvSpPr txBox="1"/>
            <p:nvPr/>
          </p:nvSpPr>
          <p:spPr>
            <a:xfrm>
              <a:off x="398857" y="1424608"/>
              <a:ext cx="5604792" cy="366768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>
                <a:bevelT w="1270" h="25400"/>
              </a:sp3d>
            </a:bodyPr>
            <a:lstStyle/>
            <a:p>
              <a:pPr algn="l" latinLnBrk="0" hangingPunct="0">
                <a:spcBef>
                  <a:spcPts val="0"/>
                </a:spcBef>
                <a:buClr>
                  <a:schemeClr val="accent1">
                    <a:lumMod val="75000"/>
                  </a:schemeClr>
                </a:buClr>
              </a:pPr>
              <a:r>
                <a:rPr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분석 </a:t>
              </a:r>
              <a:r>
                <a:rPr lang="ko-KR" altLang="en-US" sz="16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데이터 셋</a:t>
              </a:r>
              <a:endPara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445157" y="1793940"/>
              <a:ext cx="1692000" cy="62716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59" name="TextBox 58"/>
          <p:cNvSpPr txBox="1"/>
          <p:nvPr/>
        </p:nvSpPr>
        <p:spPr>
          <a:xfrm>
            <a:off x="476671" y="2225796"/>
            <a:ext cx="5821074" cy="33361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25400"/>
            </a:sp3d>
          </a:bodyPr>
          <a:lstStyle/>
          <a:p>
            <a:pPr marL="266700" indent="-266700" algn="l" hangingPunct="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Font typeface="맑은 고딕" panose="020B0503020000020004" pitchFamily="50" charset="-127"/>
              <a:buChar char="■"/>
            </a:pPr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상가업소 정보</a:t>
            </a: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60" name="표 5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7364248"/>
              </p:ext>
            </p:extLst>
          </p:nvPr>
        </p:nvGraphicFramePr>
        <p:xfrm>
          <a:off x="342900" y="2744805"/>
          <a:ext cx="6182444" cy="131170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524799">
                  <a:extLst>
                    <a:ext uri="{9D8B030D-6E8A-4147-A177-3AD203B41FA5}">
                      <a16:colId xmlns:a16="http://schemas.microsoft.com/office/drawing/2014/main" xmlns="" val="3334169380"/>
                    </a:ext>
                  </a:extLst>
                </a:gridCol>
                <a:gridCol w="3145477">
                  <a:extLst>
                    <a:ext uri="{9D8B030D-6E8A-4147-A177-3AD203B41FA5}">
                      <a16:colId xmlns:a16="http://schemas.microsoft.com/office/drawing/2014/main" xmlns="" val="3581812243"/>
                    </a:ext>
                  </a:extLst>
                </a:gridCol>
                <a:gridCol w="648072">
                  <a:extLst>
                    <a:ext uri="{9D8B030D-6E8A-4147-A177-3AD203B41FA5}">
                      <a16:colId xmlns:a16="http://schemas.microsoft.com/office/drawing/2014/main" xmlns="" val="1954904520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xmlns="" val="822662351"/>
                    </a:ext>
                  </a:extLst>
                </a:gridCol>
              </a:tblGrid>
              <a:tr h="221630">
                <a:tc>
                  <a:txBody>
                    <a:bodyPr/>
                    <a:lstStyle/>
                    <a:p>
                      <a:pPr algn="ctr" latinLnBrk="1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ko-KR" sz="1000" kern="0" dirty="0">
                          <a:effectLst/>
                          <a:latin typeface="+mn-ea"/>
                          <a:ea typeface="+mn-ea"/>
                        </a:rPr>
                        <a:t>데이터 명</a:t>
                      </a:r>
                      <a:endParaRPr lang="ko-KR" sz="10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0" marR="0" marT="56453" marB="56453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ko-KR" sz="1000" kern="0" dirty="0">
                          <a:effectLst/>
                          <a:latin typeface="+mn-ea"/>
                          <a:ea typeface="+mn-ea"/>
                        </a:rPr>
                        <a:t>주요내용</a:t>
                      </a:r>
                      <a:endParaRPr lang="ko-KR" sz="10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0" marR="0" marT="56453" marB="56453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ko-KR" sz="1000" kern="0" dirty="0" err="1">
                          <a:effectLst/>
                          <a:latin typeface="+mn-ea"/>
                          <a:ea typeface="+mn-ea"/>
                        </a:rPr>
                        <a:t>갱신주기</a:t>
                      </a:r>
                      <a:endParaRPr lang="ko-KR" sz="10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0" marR="0" marT="56453" marB="56453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0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출처</a:t>
                      </a:r>
                      <a:endParaRPr lang="ko-KR" sz="10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0" marR="0" marT="56453" marB="56453" anchor="ctr"/>
                </a:tc>
                <a:extLst>
                  <a:ext uri="{0D108BD9-81ED-4DB2-BD59-A6C34878D82A}">
                    <a16:rowId xmlns:a16="http://schemas.microsoft.com/office/drawing/2014/main" xmlns="" val="2530678244"/>
                  </a:ext>
                </a:extLst>
              </a:tr>
              <a:tr h="221630">
                <a:tc>
                  <a:txBody>
                    <a:bodyPr/>
                    <a:lstStyle/>
                    <a:p>
                      <a:pPr algn="l" latinLnBrk="1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ko-KR" sz="1000" kern="0" dirty="0">
                          <a:effectLst/>
                          <a:latin typeface="+mn-ea"/>
                          <a:ea typeface="+mn-ea"/>
                        </a:rPr>
                        <a:t>상가</a:t>
                      </a:r>
                      <a:r>
                        <a:rPr lang="en-US" sz="1000" kern="0" dirty="0"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sz="1000" kern="0" dirty="0">
                          <a:effectLst/>
                          <a:latin typeface="+mn-ea"/>
                          <a:ea typeface="+mn-ea"/>
                        </a:rPr>
                        <a:t>업소 정보</a:t>
                      </a:r>
                      <a:endParaRPr lang="ko-KR" sz="10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2726" marR="62726" marT="56453" marB="56453" anchor="ctr"/>
                </a:tc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ts val="13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00" kern="0" dirty="0" smtClean="0">
                          <a:solidFill>
                            <a:srgbClr val="262626"/>
                          </a:solidFill>
                          <a:effectLst/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sz="1000" kern="0" dirty="0" smtClean="0">
                          <a:solidFill>
                            <a:srgbClr val="262626"/>
                          </a:solidFill>
                          <a:effectLst/>
                          <a:latin typeface="+mn-ea"/>
                          <a:ea typeface="+mn-ea"/>
                        </a:rPr>
                        <a:t>업종별 </a:t>
                      </a:r>
                      <a:r>
                        <a:rPr lang="ko-KR" sz="1000" kern="0" dirty="0">
                          <a:solidFill>
                            <a:srgbClr val="262626"/>
                          </a:solidFill>
                          <a:effectLst/>
                          <a:latin typeface="+mn-ea"/>
                          <a:ea typeface="+mn-ea"/>
                        </a:rPr>
                        <a:t>업소정보</a:t>
                      </a:r>
                      <a:r>
                        <a:rPr lang="en-US" sz="1000" kern="0" dirty="0">
                          <a:solidFill>
                            <a:srgbClr val="262626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sz="1000" kern="0" dirty="0">
                          <a:solidFill>
                            <a:srgbClr val="262626"/>
                          </a:solidFill>
                          <a:effectLst/>
                          <a:latin typeface="+mn-ea"/>
                          <a:ea typeface="+mn-ea"/>
                        </a:rPr>
                        <a:t>업종</a:t>
                      </a:r>
                      <a:r>
                        <a:rPr lang="en-US" sz="1000" kern="0" dirty="0">
                          <a:solidFill>
                            <a:srgbClr val="262626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sz="1000" kern="0" dirty="0">
                          <a:solidFill>
                            <a:srgbClr val="262626"/>
                          </a:solidFill>
                          <a:effectLst/>
                          <a:latin typeface="+mn-ea"/>
                          <a:ea typeface="+mn-ea"/>
                        </a:rPr>
                        <a:t>주소</a:t>
                      </a:r>
                      <a:r>
                        <a:rPr lang="en-US" sz="1000" kern="0" dirty="0">
                          <a:solidFill>
                            <a:srgbClr val="262626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sz="1000" kern="0" dirty="0">
                          <a:solidFill>
                            <a:srgbClr val="262626"/>
                          </a:solidFill>
                          <a:effectLst/>
                          <a:latin typeface="+mn-ea"/>
                          <a:ea typeface="+mn-ea"/>
                        </a:rPr>
                        <a:t>전화번호</a:t>
                      </a:r>
                      <a:r>
                        <a:rPr lang="en-US" sz="1000" kern="0" dirty="0" smtClean="0">
                          <a:solidFill>
                            <a:srgbClr val="262626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ts val="13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0" dirty="0" smtClean="0">
                          <a:solidFill>
                            <a:srgbClr val="262626"/>
                          </a:solidFill>
                          <a:effectLst/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ko-KR" sz="1000" kern="0" dirty="0" err="1" smtClean="0">
                          <a:solidFill>
                            <a:srgbClr val="262626"/>
                          </a:solidFill>
                          <a:effectLst/>
                          <a:latin typeface="+mn-ea"/>
                          <a:ea typeface="+mn-ea"/>
                        </a:rPr>
                        <a:t>상권별</a:t>
                      </a:r>
                      <a:r>
                        <a:rPr lang="ko-KR" altLang="ko-KR" sz="1000" kern="0" dirty="0" smtClean="0">
                          <a:solidFill>
                            <a:srgbClr val="262626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ko-KR" sz="1000" kern="0" dirty="0" err="1" smtClean="0">
                          <a:solidFill>
                            <a:srgbClr val="262626"/>
                          </a:solidFill>
                          <a:effectLst/>
                          <a:latin typeface="+mn-ea"/>
                          <a:ea typeface="+mn-ea"/>
                        </a:rPr>
                        <a:t>개폐업률</a:t>
                      </a:r>
                      <a:r>
                        <a:rPr lang="ko-KR" altLang="ko-KR" sz="1000" kern="0" dirty="0" smtClean="0">
                          <a:solidFill>
                            <a:srgbClr val="262626"/>
                          </a:solidFill>
                          <a:effectLst/>
                          <a:latin typeface="+mn-ea"/>
                          <a:ea typeface="+mn-ea"/>
                        </a:rPr>
                        <a:t> 산출</a:t>
                      </a:r>
                      <a:r>
                        <a:rPr lang="en-US" altLang="ko-KR" sz="1000" kern="0" dirty="0" smtClean="0">
                          <a:solidFill>
                            <a:srgbClr val="262626"/>
                          </a:solidFill>
                          <a:effectLst/>
                          <a:latin typeface="+mn-ea"/>
                          <a:ea typeface="+mn-ea"/>
                        </a:rPr>
                        <a:t/>
                      </a:r>
                      <a:br>
                        <a:rPr lang="en-US" altLang="ko-KR" sz="1000" kern="0" dirty="0" smtClean="0">
                          <a:solidFill>
                            <a:srgbClr val="262626"/>
                          </a:solidFill>
                          <a:effectLst/>
                          <a:latin typeface="+mn-ea"/>
                          <a:ea typeface="+mn-ea"/>
                        </a:rPr>
                      </a:br>
                      <a:r>
                        <a:rPr lang="en-US" altLang="ko-KR" sz="1000" kern="0" dirty="0" smtClean="0">
                          <a:solidFill>
                            <a:srgbClr val="262626"/>
                          </a:solidFill>
                          <a:effectLst/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ko-KR" sz="1000" kern="0" dirty="0" smtClean="0">
                          <a:solidFill>
                            <a:srgbClr val="262626"/>
                          </a:solidFill>
                          <a:effectLst/>
                          <a:latin typeface="+mn-ea"/>
                          <a:ea typeface="+mn-ea"/>
                        </a:rPr>
                        <a:t>상가 이력정보</a:t>
                      </a:r>
                      <a:endParaRPr lang="ko-KR" altLang="ko-KR" sz="1000" kern="100" dirty="0" smtClean="0">
                        <a:solidFill>
                          <a:srgbClr val="262626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2726" marR="62726" marT="56453" marB="56453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ko-KR" sz="1000" kern="0">
                          <a:solidFill>
                            <a:srgbClr val="262626"/>
                          </a:solidFill>
                          <a:effectLst/>
                          <a:latin typeface="+mn-ea"/>
                          <a:ea typeface="+mn-ea"/>
                        </a:rPr>
                        <a:t>월</a:t>
                      </a:r>
                      <a:endParaRPr lang="ko-KR" sz="1000" kern="100">
                        <a:solidFill>
                          <a:srgbClr val="262626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0" marR="0" marT="56453" marB="56453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00" kern="100" dirty="0" smtClean="0">
                          <a:solidFill>
                            <a:srgbClr val="262626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서울시</a:t>
                      </a:r>
                      <a:endParaRPr lang="ko-KR" sz="1000" kern="100" dirty="0">
                        <a:solidFill>
                          <a:srgbClr val="262626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0" marR="0" marT="56453" marB="56453" anchor="ctr"/>
                </a:tc>
                <a:extLst>
                  <a:ext uri="{0D108BD9-81ED-4DB2-BD59-A6C34878D82A}">
                    <a16:rowId xmlns:a16="http://schemas.microsoft.com/office/drawing/2014/main" xmlns="" val="3354594003"/>
                  </a:ext>
                </a:extLst>
              </a:tr>
              <a:tr h="439079">
                <a:tc>
                  <a:txBody>
                    <a:bodyPr/>
                    <a:lstStyle/>
                    <a:p>
                      <a:pPr algn="l" latinLnBrk="1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ko-KR" sz="1000" kern="0" dirty="0">
                          <a:effectLst/>
                          <a:latin typeface="+mn-ea"/>
                          <a:ea typeface="+mn-ea"/>
                        </a:rPr>
                        <a:t>인허가 업소 정보</a:t>
                      </a:r>
                      <a:endParaRPr lang="ko-KR" sz="10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2726" marR="62726" marT="56453" marB="56453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solidFill>
                            <a:srgbClr val="262626"/>
                          </a:solidFill>
                          <a:effectLst/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sz="1000" kern="0" dirty="0">
                          <a:solidFill>
                            <a:srgbClr val="262626"/>
                          </a:solidFill>
                          <a:effectLst/>
                          <a:latin typeface="+mn-ea"/>
                          <a:ea typeface="+mn-ea"/>
                        </a:rPr>
                        <a:t>인허가 대상 업종 업소 </a:t>
                      </a:r>
                      <a:r>
                        <a:rPr lang="ko-KR" sz="1000" kern="0" dirty="0" smtClean="0">
                          <a:solidFill>
                            <a:srgbClr val="262626"/>
                          </a:solidFill>
                          <a:effectLst/>
                          <a:latin typeface="+mn-ea"/>
                          <a:ea typeface="+mn-ea"/>
                        </a:rPr>
                        <a:t>정보</a:t>
                      </a:r>
                      <a:endParaRPr lang="ko-KR" sz="1000" kern="100" dirty="0">
                        <a:solidFill>
                          <a:srgbClr val="262626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2726" marR="62726" marT="56453" marB="56453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ko-KR" sz="1000" kern="0">
                          <a:solidFill>
                            <a:srgbClr val="262626"/>
                          </a:solidFill>
                          <a:effectLst/>
                          <a:latin typeface="+mn-ea"/>
                          <a:ea typeface="+mn-ea"/>
                        </a:rPr>
                        <a:t>월</a:t>
                      </a:r>
                      <a:endParaRPr lang="ko-KR" sz="1000" kern="100">
                        <a:solidFill>
                          <a:srgbClr val="262626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0" marR="0" marT="56453" marB="56453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00" kern="100" dirty="0">
                          <a:solidFill>
                            <a:srgbClr val="262626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서울시</a:t>
                      </a:r>
                      <a:endParaRPr lang="ko-KR" sz="1000" kern="100" dirty="0">
                        <a:solidFill>
                          <a:srgbClr val="262626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0" marR="0" marT="56453" marB="56453" anchor="ctr"/>
                </a:tc>
                <a:extLst>
                  <a:ext uri="{0D108BD9-81ED-4DB2-BD59-A6C34878D82A}">
                    <a16:rowId xmlns:a16="http://schemas.microsoft.com/office/drawing/2014/main" xmlns="" val="908592496"/>
                  </a:ext>
                </a:extLst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486119" y="4214810"/>
            <a:ext cx="5821074" cy="33361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25400"/>
            </a:sp3d>
          </a:bodyPr>
          <a:lstStyle/>
          <a:p>
            <a:pPr marL="266700" indent="-266700" algn="l" hangingPunct="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Font typeface="맑은 고딕" panose="020B0503020000020004" pitchFamily="50" charset="-127"/>
              <a:buChar char="■"/>
            </a:pPr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상가업소 부가정보</a:t>
            </a: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7467908"/>
              </p:ext>
            </p:extLst>
          </p:nvPr>
        </p:nvGraphicFramePr>
        <p:xfrm>
          <a:off x="357166" y="4714876"/>
          <a:ext cx="6182444" cy="104500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524799"/>
                <a:gridCol w="3145477"/>
                <a:gridCol w="648072"/>
                <a:gridCol w="864096"/>
              </a:tblGrid>
              <a:tr h="221553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00" b="1" kern="100" dirty="0" err="1" smtClean="0">
                          <a:solidFill>
                            <a:schemeClr val="lt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데이터명</a:t>
                      </a:r>
                      <a:endParaRPr lang="ko-KR" altLang="en-US" sz="1000" b="1" kern="100" dirty="0">
                        <a:solidFill>
                          <a:schemeClr val="lt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2726" marR="62726" marT="56453" marB="56453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00" b="1" kern="100" dirty="0" smtClean="0">
                          <a:solidFill>
                            <a:schemeClr val="lt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주요내용</a:t>
                      </a:r>
                      <a:endParaRPr lang="ko-KR" altLang="en-US" sz="1000" b="1" kern="100" dirty="0">
                        <a:solidFill>
                          <a:schemeClr val="lt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2726" marR="62726" marT="56453" marB="56453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00" b="1" kern="100" dirty="0" smtClean="0">
                          <a:solidFill>
                            <a:schemeClr val="lt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갱신주기</a:t>
                      </a:r>
                      <a:endParaRPr lang="ko-KR" altLang="en-US" sz="1000" b="1" kern="100" dirty="0">
                        <a:solidFill>
                          <a:schemeClr val="lt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0" marR="0" marT="56453" marB="56453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00" b="1" kern="100" dirty="0" smtClean="0">
                          <a:solidFill>
                            <a:schemeClr val="lt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출처</a:t>
                      </a:r>
                      <a:endParaRPr lang="ko-KR" altLang="en-US" sz="1000" b="1" kern="100" dirty="0">
                        <a:solidFill>
                          <a:schemeClr val="lt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0" marR="0" marT="56453" marB="56453" anchor="ctr"/>
                </a:tc>
              </a:tr>
              <a:tr h="221553">
                <a:tc>
                  <a:txBody>
                    <a:bodyPr/>
                    <a:lstStyle/>
                    <a:p>
                      <a:pPr algn="l" latinLnBrk="1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ko-KR" sz="1000" kern="0" spc="-150" dirty="0">
                          <a:effectLst/>
                          <a:latin typeface="+mn-ea"/>
                          <a:ea typeface="+mn-ea"/>
                        </a:rPr>
                        <a:t>사업자 등록</a:t>
                      </a:r>
                      <a:r>
                        <a:rPr lang="en-US" sz="1000" kern="0" spc="-150" dirty="0"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sz="1000" kern="0" spc="-150" dirty="0" err="1">
                          <a:effectLst/>
                          <a:latin typeface="+mn-ea"/>
                          <a:ea typeface="+mn-ea"/>
                        </a:rPr>
                        <a:t>휴폐업</a:t>
                      </a:r>
                      <a:r>
                        <a:rPr lang="en-US" sz="1000" kern="0" spc="-150" dirty="0">
                          <a:effectLst/>
                          <a:latin typeface="+mn-ea"/>
                          <a:ea typeface="+mn-ea"/>
                        </a:rPr>
                        <a:t>) </a:t>
                      </a:r>
                      <a:r>
                        <a:rPr lang="ko-KR" sz="1000" kern="0" spc="-150" dirty="0">
                          <a:effectLst/>
                          <a:latin typeface="+mn-ea"/>
                          <a:ea typeface="+mn-ea"/>
                        </a:rPr>
                        <a:t>정보</a:t>
                      </a:r>
                      <a:endParaRPr lang="ko-KR" sz="1000" kern="100" spc="-15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2726" marR="62726" marT="56453" marB="56453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solidFill>
                            <a:srgbClr val="262626"/>
                          </a:solidFill>
                          <a:effectLst/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sz="1000" kern="0" dirty="0" err="1">
                          <a:solidFill>
                            <a:srgbClr val="262626"/>
                          </a:solidFill>
                          <a:effectLst/>
                          <a:latin typeface="+mn-ea"/>
                          <a:ea typeface="+mn-ea"/>
                        </a:rPr>
                        <a:t>휴</a:t>
                      </a:r>
                      <a:r>
                        <a:rPr lang="en-US" sz="1000" kern="0" dirty="0">
                          <a:solidFill>
                            <a:srgbClr val="262626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sz="1000" kern="0" dirty="0">
                          <a:solidFill>
                            <a:srgbClr val="262626"/>
                          </a:solidFill>
                          <a:effectLst/>
                          <a:latin typeface="+mn-ea"/>
                          <a:ea typeface="+mn-ea"/>
                        </a:rPr>
                        <a:t>폐업 신고 사업자 정보</a:t>
                      </a:r>
                      <a:r>
                        <a:rPr lang="en-US" sz="1000" kern="0" dirty="0">
                          <a:solidFill>
                            <a:srgbClr val="262626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sz="1000" kern="0" dirty="0">
                          <a:solidFill>
                            <a:srgbClr val="262626"/>
                          </a:solidFill>
                          <a:effectLst/>
                          <a:latin typeface="+mn-ea"/>
                          <a:ea typeface="+mn-ea"/>
                        </a:rPr>
                        <a:t>상가</a:t>
                      </a:r>
                      <a:r>
                        <a:rPr lang="en-US" sz="1000" kern="0" dirty="0">
                          <a:solidFill>
                            <a:srgbClr val="262626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sz="1000" kern="0" dirty="0" smtClean="0">
                          <a:solidFill>
                            <a:srgbClr val="262626"/>
                          </a:solidFill>
                          <a:effectLst/>
                          <a:latin typeface="+mn-ea"/>
                          <a:ea typeface="+mn-ea"/>
                        </a:rPr>
                        <a:t>업소</a:t>
                      </a:r>
                      <a:r>
                        <a:rPr lang="en-US" sz="1000" kern="0" dirty="0" smtClean="0">
                          <a:solidFill>
                            <a:srgbClr val="262626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ko-KR" sz="1000" kern="100" dirty="0">
                        <a:solidFill>
                          <a:srgbClr val="262626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2726" marR="62726" marT="56453" marB="56453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ko-KR" sz="1000" kern="0" dirty="0">
                          <a:solidFill>
                            <a:srgbClr val="262626"/>
                          </a:solidFill>
                          <a:effectLst/>
                          <a:latin typeface="+mn-ea"/>
                          <a:ea typeface="+mn-ea"/>
                        </a:rPr>
                        <a:t>분기</a:t>
                      </a:r>
                      <a:endParaRPr lang="ko-KR" sz="1000" kern="100" dirty="0">
                        <a:solidFill>
                          <a:srgbClr val="262626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0" marR="0" marT="56453" marB="56453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00" kern="100" dirty="0" smtClean="0">
                          <a:solidFill>
                            <a:srgbClr val="262626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서울시</a:t>
                      </a:r>
                      <a:endParaRPr lang="ko-KR" sz="1000" kern="100" dirty="0">
                        <a:solidFill>
                          <a:srgbClr val="262626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0" marR="0" marT="56453" marB="56453" anchor="ctr"/>
                </a:tc>
              </a:tr>
              <a:tr h="488992">
                <a:tc>
                  <a:txBody>
                    <a:bodyPr/>
                    <a:lstStyle/>
                    <a:p>
                      <a:pPr algn="l" latinLnBrk="1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ko-KR" sz="1000" kern="0" dirty="0" err="1">
                          <a:effectLst/>
                          <a:latin typeface="+mn-ea"/>
                          <a:ea typeface="+mn-ea"/>
                        </a:rPr>
                        <a:t>임대시세</a:t>
                      </a:r>
                      <a:endParaRPr lang="ko-KR" sz="10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2726" marR="62726" marT="56453" marB="56453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solidFill>
                            <a:srgbClr val="262626"/>
                          </a:solidFill>
                          <a:effectLst/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sz="1000" kern="0" dirty="0">
                          <a:solidFill>
                            <a:srgbClr val="262626"/>
                          </a:solidFill>
                          <a:effectLst/>
                          <a:latin typeface="+mn-ea"/>
                          <a:ea typeface="+mn-ea"/>
                        </a:rPr>
                        <a:t>상가 </a:t>
                      </a:r>
                      <a:r>
                        <a:rPr lang="ko-KR" sz="1000" kern="0" dirty="0" err="1">
                          <a:solidFill>
                            <a:srgbClr val="262626"/>
                          </a:solidFill>
                          <a:effectLst/>
                          <a:latin typeface="+mn-ea"/>
                          <a:ea typeface="+mn-ea"/>
                        </a:rPr>
                        <a:t>임대시세</a:t>
                      </a:r>
                      <a:r>
                        <a:rPr lang="ko-KR" sz="1000" kern="0" dirty="0">
                          <a:solidFill>
                            <a:srgbClr val="262626"/>
                          </a:solidFill>
                          <a:effectLst/>
                          <a:latin typeface="+mn-ea"/>
                          <a:ea typeface="+mn-ea"/>
                        </a:rPr>
                        <a:t> 조사 자료</a:t>
                      </a:r>
                      <a:r>
                        <a:rPr lang="en-US" sz="1000" kern="0" dirty="0">
                          <a:solidFill>
                            <a:srgbClr val="262626"/>
                          </a:solidFill>
                          <a:effectLst/>
                          <a:latin typeface="+mn-ea"/>
                          <a:ea typeface="+mn-ea"/>
                        </a:rPr>
                        <a:t/>
                      </a:r>
                      <a:br>
                        <a:rPr lang="en-US" sz="1000" kern="0" dirty="0">
                          <a:solidFill>
                            <a:srgbClr val="262626"/>
                          </a:solidFill>
                          <a:effectLst/>
                          <a:latin typeface="+mn-ea"/>
                          <a:ea typeface="+mn-ea"/>
                        </a:rPr>
                      </a:br>
                      <a:r>
                        <a:rPr lang="en-US" sz="1000" kern="0" dirty="0">
                          <a:solidFill>
                            <a:srgbClr val="262626"/>
                          </a:solidFill>
                          <a:effectLst/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sz="1000" kern="0" dirty="0" err="1">
                          <a:solidFill>
                            <a:srgbClr val="262626"/>
                          </a:solidFill>
                          <a:effectLst/>
                          <a:latin typeface="+mn-ea"/>
                          <a:ea typeface="+mn-ea"/>
                        </a:rPr>
                        <a:t>행정동별</a:t>
                      </a:r>
                      <a:r>
                        <a:rPr lang="en-US" sz="1000" kern="0" dirty="0">
                          <a:solidFill>
                            <a:srgbClr val="262626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sz="1000" kern="0" dirty="0">
                          <a:solidFill>
                            <a:srgbClr val="262626"/>
                          </a:solidFill>
                          <a:effectLst/>
                          <a:latin typeface="+mn-ea"/>
                          <a:ea typeface="+mn-ea"/>
                        </a:rPr>
                        <a:t>자치구별 상가 </a:t>
                      </a:r>
                      <a:r>
                        <a:rPr lang="ko-KR" sz="1000" kern="0" dirty="0" err="1">
                          <a:solidFill>
                            <a:srgbClr val="262626"/>
                          </a:solidFill>
                          <a:effectLst/>
                          <a:latin typeface="+mn-ea"/>
                          <a:ea typeface="+mn-ea"/>
                        </a:rPr>
                        <a:t>임대시세</a:t>
                      </a:r>
                      <a:r>
                        <a:rPr lang="ko-KR" sz="1000" kern="0" dirty="0">
                          <a:solidFill>
                            <a:srgbClr val="262626"/>
                          </a:solidFill>
                          <a:effectLst/>
                          <a:latin typeface="+mn-ea"/>
                          <a:ea typeface="+mn-ea"/>
                        </a:rPr>
                        <a:t> 정보</a:t>
                      </a:r>
                      <a:endParaRPr lang="ko-KR" sz="1000" kern="100" dirty="0">
                        <a:solidFill>
                          <a:srgbClr val="262626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2726" marR="62726" marT="56453" marB="56453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ko-KR" sz="1000" kern="0" dirty="0">
                          <a:solidFill>
                            <a:srgbClr val="262626"/>
                          </a:solidFill>
                          <a:effectLst/>
                          <a:latin typeface="+mn-ea"/>
                          <a:ea typeface="+mn-ea"/>
                        </a:rPr>
                        <a:t>분기</a:t>
                      </a:r>
                      <a:endParaRPr lang="ko-KR" sz="1000" kern="100" dirty="0">
                        <a:solidFill>
                          <a:srgbClr val="262626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0" marR="0" marT="56453" marB="56453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00" kern="100" dirty="0">
                          <a:solidFill>
                            <a:srgbClr val="262626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한국감정원</a:t>
                      </a:r>
                      <a:endParaRPr lang="ko-KR" sz="1000" kern="100" dirty="0">
                        <a:solidFill>
                          <a:srgbClr val="262626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0" marR="0" marT="56453" marB="56453" anchor="ctr"/>
                </a:tc>
              </a:tr>
            </a:tbl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474396" y="6072198"/>
            <a:ext cx="5821074" cy="33361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25400"/>
            </a:sp3d>
          </a:bodyPr>
          <a:lstStyle/>
          <a:p>
            <a:pPr marL="266700" indent="-266700" algn="l" hangingPunct="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Font typeface="맑은 고딕" panose="020B0503020000020004" pitchFamily="50" charset="-127"/>
              <a:buChar char="■"/>
            </a:pPr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상권정보</a:t>
            </a: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6968422"/>
              </p:ext>
            </p:extLst>
          </p:nvPr>
        </p:nvGraphicFramePr>
        <p:xfrm>
          <a:off x="357166" y="6572264"/>
          <a:ext cx="6182444" cy="115158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524799"/>
                <a:gridCol w="3145477"/>
                <a:gridCol w="648072"/>
                <a:gridCol w="864096"/>
              </a:tblGrid>
              <a:tr h="221553">
                <a:tc>
                  <a:txBody>
                    <a:bodyPr/>
                    <a:lstStyle/>
                    <a:p>
                      <a:pPr algn="ctr" latinLnBrk="1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00" kern="100" dirty="0" err="1" smtClean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데이터명</a:t>
                      </a:r>
                      <a:endParaRPr lang="ko-KR" sz="10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2726" marR="62726" marT="56453" marB="56453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00" kern="100" dirty="0" smtClean="0">
                          <a:solidFill>
                            <a:srgbClr val="262626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주요내용</a:t>
                      </a:r>
                      <a:endParaRPr lang="ko-KR" sz="1000" kern="100" dirty="0">
                        <a:solidFill>
                          <a:srgbClr val="262626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2726" marR="62726" marT="56453" marB="56453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00" kern="100" dirty="0" smtClean="0">
                          <a:solidFill>
                            <a:srgbClr val="262626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갱신주기</a:t>
                      </a:r>
                      <a:endParaRPr lang="ko-KR" sz="1000" kern="100" dirty="0">
                        <a:solidFill>
                          <a:srgbClr val="262626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0" marR="0" marT="56453" marB="56453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00" kern="100" dirty="0" smtClean="0">
                          <a:solidFill>
                            <a:srgbClr val="262626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출처</a:t>
                      </a:r>
                      <a:endParaRPr lang="ko-KR" sz="1000" kern="100" dirty="0">
                        <a:solidFill>
                          <a:srgbClr val="262626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0" marR="0" marT="56453" marB="56453" anchor="ctr"/>
                </a:tc>
              </a:tr>
              <a:tr h="22155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ts val="13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0" dirty="0" smtClean="0">
                          <a:effectLst/>
                          <a:latin typeface="+mn-ea"/>
                          <a:ea typeface="+mn-ea"/>
                        </a:rPr>
                        <a:t>골목상권영역</a:t>
                      </a:r>
                      <a:endParaRPr lang="ko-KR" sz="10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2726" marR="62726" marT="56453" marB="56453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solidFill>
                            <a:srgbClr val="262626"/>
                          </a:solidFill>
                          <a:effectLst/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sz="1000" kern="0" dirty="0">
                          <a:solidFill>
                            <a:srgbClr val="262626"/>
                          </a:solidFill>
                          <a:effectLst/>
                          <a:latin typeface="+mn-ea"/>
                          <a:ea typeface="+mn-ea"/>
                        </a:rPr>
                        <a:t>서울시 </a:t>
                      </a:r>
                      <a:r>
                        <a:rPr lang="ko-KR" altLang="en-US" sz="1000" kern="0" dirty="0" smtClean="0">
                          <a:solidFill>
                            <a:srgbClr val="262626"/>
                          </a:solidFill>
                          <a:effectLst/>
                          <a:latin typeface="+mn-ea"/>
                          <a:ea typeface="+mn-ea"/>
                        </a:rPr>
                        <a:t>골목</a:t>
                      </a:r>
                      <a:r>
                        <a:rPr lang="ko-KR" sz="1000" kern="0" dirty="0" smtClean="0">
                          <a:solidFill>
                            <a:srgbClr val="262626"/>
                          </a:solidFill>
                          <a:effectLst/>
                          <a:latin typeface="+mn-ea"/>
                          <a:ea typeface="+mn-ea"/>
                        </a:rPr>
                        <a:t>상권</a:t>
                      </a:r>
                      <a:r>
                        <a:rPr lang="en-US" altLang="ko-KR" sz="1000" kern="0" dirty="0" smtClean="0">
                          <a:solidFill>
                            <a:srgbClr val="262626"/>
                          </a:solidFill>
                          <a:effectLst/>
                          <a:latin typeface="+mn-ea"/>
                          <a:ea typeface="+mn-ea"/>
                        </a:rPr>
                        <a:t> 1,742</a:t>
                      </a:r>
                      <a:r>
                        <a:rPr lang="ko-KR" altLang="en-US" sz="1000" kern="0" dirty="0" smtClean="0">
                          <a:solidFill>
                            <a:srgbClr val="262626"/>
                          </a:solidFill>
                          <a:effectLst/>
                          <a:latin typeface="+mn-ea"/>
                          <a:ea typeface="+mn-ea"/>
                        </a:rPr>
                        <a:t>개 영역</a:t>
                      </a:r>
                      <a:r>
                        <a:rPr lang="en-US" sz="1000" kern="0" dirty="0">
                          <a:solidFill>
                            <a:srgbClr val="262626"/>
                          </a:solidFill>
                          <a:effectLst/>
                          <a:latin typeface="+mn-ea"/>
                          <a:ea typeface="+mn-ea"/>
                        </a:rPr>
                        <a:t> </a:t>
                      </a:r>
                      <a:br>
                        <a:rPr lang="en-US" sz="1000" kern="0" dirty="0">
                          <a:solidFill>
                            <a:srgbClr val="262626"/>
                          </a:solidFill>
                          <a:effectLst/>
                          <a:latin typeface="+mn-ea"/>
                          <a:ea typeface="+mn-ea"/>
                        </a:rPr>
                      </a:br>
                      <a:r>
                        <a:rPr lang="en-US" sz="1000" kern="0" dirty="0">
                          <a:solidFill>
                            <a:srgbClr val="262626"/>
                          </a:solidFill>
                          <a:effectLst/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1000" kern="0" dirty="0" smtClean="0">
                          <a:solidFill>
                            <a:srgbClr val="262626"/>
                          </a:solidFill>
                          <a:effectLst/>
                          <a:latin typeface="+mn-ea"/>
                          <a:ea typeface="+mn-ea"/>
                        </a:rPr>
                        <a:t>골목</a:t>
                      </a:r>
                      <a:r>
                        <a:rPr lang="ko-KR" sz="1000" kern="0" dirty="0" smtClean="0">
                          <a:solidFill>
                            <a:srgbClr val="262626"/>
                          </a:solidFill>
                          <a:effectLst/>
                          <a:latin typeface="+mn-ea"/>
                          <a:ea typeface="+mn-ea"/>
                        </a:rPr>
                        <a:t>상권 </a:t>
                      </a:r>
                      <a:r>
                        <a:rPr lang="ko-KR" sz="1000" kern="0" dirty="0">
                          <a:solidFill>
                            <a:srgbClr val="262626"/>
                          </a:solidFill>
                          <a:effectLst/>
                          <a:latin typeface="+mn-ea"/>
                          <a:ea typeface="+mn-ea"/>
                        </a:rPr>
                        <a:t>단위 정보</a:t>
                      </a:r>
                      <a:endParaRPr lang="ko-KR" sz="1000" kern="100" dirty="0">
                        <a:solidFill>
                          <a:srgbClr val="262626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2726" marR="62726" marT="56453" marB="56453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ko-KR" sz="1000" kern="0" dirty="0">
                          <a:solidFill>
                            <a:srgbClr val="262626"/>
                          </a:solidFill>
                          <a:effectLst/>
                          <a:latin typeface="+mn-ea"/>
                          <a:ea typeface="+mn-ea"/>
                        </a:rPr>
                        <a:t>년</a:t>
                      </a:r>
                      <a:endParaRPr lang="ko-KR" sz="1000" kern="100" dirty="0">
                        <a:solidFill>
                          <a:srgbClr val="262626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0" marR="0" marT="56453" marB="56453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00" kern="100" spc="0" dirty="0" smtClean="0">
                          <a:solidFill>
                            <a:srgbClr val="262626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서울시</a:t>
                      </a:r>
                      <a:endParaRPr lang="ko-KR" sz="1000" kern="100" spc="0" dirty="0">
                        <a:solidFill>
                          <a:srgbClr val="262626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0" marR="0" marT="56453" marB="56453" anchor="ctr"/>
                </a:tc>
              </a:tr>
              <a:tr h="22155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ts val="13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0" dirty="0" smtClean="0">
                          <a:effectLst/>
                          <a:latin typeface="+mn-ea"/>
                          <a:ea typeface="+mn-ea"/>
                        </a:rPr>
                        <a:t>발달상권영역</a:t>
                      </a:r>
                      <a:endParaRPr lang="ko-KR" sz="10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2726" marR="62726" marT="56453" marB="56453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solidFill>
                            <a:srgbClr val="262626"/>
                          </a:solidFill>
                          <a:effectLst/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sz="1000" kern="0" dirty="0">
                          <a:solidFill>
                            <a:srgbClr val="262626"/>
                          </a:solidFill>
                          <a:effectLst/>
                          <a:latin typeface="+mn-ea"/>
                          <a:ea typeface="+mn-ea"/>
                        </a:rPr>
                        <a:t>서울시 주요 </a:t>
                      </a:r>
                      <a:r>
                        <a:rPr lang="ko-KR" sz="1000" kern="0" dirty="0" err="1">
                          <a:solidFill>
                            <a:srgbClr val="262626"/>
                          </a:solidFill>
                          <a:effectLst/>
                          <a:latin typeface="+mn-ea"/>
                          <a:ea typeface="+mn-ea"/>
                        </a:rPr>
                        <a:t>발달상권</a:t>
                      </a:r>
                      <a:r>
                        <a:rPr lang="en-US" sz="1000" kern="0" dirty="0">
                          <a:solidFill>
                            <a:srgbClr val="262626"/>
                          </a:solidFill>
                          <a:effectLst/>
                          <a:latin typeface="+mn-ea"/>
                          <a:ea typeface="+mn-ea"/>
                        </a:rPr>
                        <a:t> </a:t>
                      </a:r>
                      <a:br>
                        <a:rPr lang="en-US" sz="1000" kern="0" dirty="0">
                          <a:solidFill>
                            <a:srgbClr val="262626"/>
                          </a:solidFill>
                          <a:effectLst/>
                          <a:latin typeface="+mn-ea"/>
                          <a:ea typeface="+mn-ea"/>
                        </a:rPr>
                      </a:br>
                      <a:r>
                        <a:rPr lang="en-US" sz="1000" kern="0" dirty="0">
                          <a:solidFill>
                            <a:srgbClr val="262626"/>
                          </a:solidFill>
                          <a:effectLst/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sz="1000" kern="0" dirty="0" err="1">
                          <a:solidFill>
                            <a:srgbClr val="262626"/>
                          </a:solidFill>
                          <a:effectLst/>
                          <a:latin typeface="+mn-ea"/>
                          <a:ea typeface="+mn-ea"/>
                        </a:rPr>
                        <a:t>발달상권</a:t>
                      </a:r>
                      <a:r>
                        <a:rPr lang="ko-KR" sz="1000" kern="0" dirty="0">
                          <a:solidFill>
                            <a:srgbClr val="262626"/>
                          </a:solidFill>
                          <a:effectLst/>
                          <a:latin typeface="+mn-ea"/>
                          <a:ea typeface="+mn-ea"/>
                        </a:rPr>
                        <a:t> 단위 정보</a:t>
                      </a:r>
                      <a:endParaRPr lang="ko-KR" sz="1000" kern="100" dirty="0">
                        <a:solidFill>
                          <a:srgbClr val="262626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2726" marR="62726" marT="56453" marB="56453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ko-KR" sz="1000" kern="0" dirty="0">
                          <a:solidFill>
                            <a:srgbClr val="262626"/>
                          </a:solidFill>
                          <a:effectLst/>
                          <a:latin typeface="+mn-ea"/>
                          <a:ea typeface="+mn-ea"/>
                        </a:rPr>
                        <a:t>년</a:t>
                      </a:r>
                      <a:endParaRPr lang="ko-KR" sz="1000" kern="100" dirty="0">
                        <a:solidFill>
                          <a:srgbClr val="262626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0" marR="0" marT="56453" marB="56453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00" kern="100" spc="-150" dirty="0" err="1" smtClean="0">
                          <a:solidFill>
                            <a:srgbClr val="262626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중소벤처기업부</a:t>
                      </a:r>
                      <a:endParaRPr lang="ko-KR" sz="1000" kern="100" spc="-150" dirty="0">
                        <a:solidFill>
                          <a:srgbClr val="262626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0" marR="0" marT="56453" marB="56453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46093178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2996952" y="8883803"/>
            <a:ext cx="914400" cy="260197"/>
          </a:xfrm>
          <a:prstGeom prst="rect">
            <a:avLst/>
          </a:prstGeom>
          <a:noFill/>
        </p:spPr>
        <p:txBody>
          <a:bodyPr wrap="none" rtlCol="0" anchor="ctr" anchorCtr="0">
            <a:noAutofit/>
          </a:bodyPr>
          <a:lstStyle/>
          <a:p>
            <a:fld id="{8E94B1BD-360C-4D98-9AAF-0C4F815335CB}" type="slidenum">
              <a:rPr lang="ko-KR" altLang="en-US" sz="1100" b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5</a:t>
            </a:fld>
            <a:endParaRPr lang="ko-KR" altLang="en-US" sz="11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476671" y="1954841"/>
            <a:ext cx="5821074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25400"/>
            </a:sp3d>
          </a:bodyPr>
          <a:lstStyle/>
          <a:p>
            <a:pPr marL="266700" indent="-266700" algn="l" hangingPunct="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Font typeface="맑은 고딕" panose="020B0503020000020004" pitchFamily="50" charset="-127"/>
              <a:buChar char="■"/>
            </a:pP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매출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소비 정보</a:t>
            </a: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6306990"/>
              </p:ext>
            </p:extLst>
          </p:nvPr>
        </p:nvGraphicFramePr>
        <p:xfrm>
          <a:off x="342900" y="2348159"/>
          <a:ext cx="6182444" cy="267335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501924">
                  <a:extLst>
                    <a:ext uri="{9D8B030D-6E8A-4147-A177-3AD203B41FA5}">
                      <a16:colId xmlns:a16="http://schemas.microsoft.com/office/drawing/2014/main" xmlns="" val="938671752"/>
                    </a:ext>
                  </a:extLst>
                </a:gridCol>
                <a:gridCol w="3168352">
                  <a:extLst>
                    <a:ext uri="{9D8B030D-6E8A-4147-A177-3AD203B41FA5}">
                      <a16:colId xmlns:a16="http://schemas.microsoft.com/office/drawing/2014/main" xmlns="" val="3606625788"/>
                    </a:ext>
                  </a:extLst>
                </a:gridCol>
                <a:gridCol w="648072">
                  <a:extLst>
                    <a:ext uri="{9D8B030D-6E8A-4147-A177-3AD203B41FA5}">
                      <a16:colId xmlns:a16="http://schemas.microsoft.com/office/drawing/2014/main" xmlns="" val="3037218905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xmlns="" val="274233562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ko-KR" sz="1000" kern="0" dirty="0">
                          <a:effectLst/>
                        </a:rPr>
                        <a:t>데이터 명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0" marR="0" marT="85725" marB="85725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ko-KR" sz="1000" kern="0">
                          <a:effectLst/>
                        </a:rPr>
                        <a:t>주요내용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0" marR="0" marT="85725" marB="85725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ko-KR" sz="1000" kern="0">
                          <a:effectLst/>
                        </a:rPr>
                        <a:t>갱신주기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0" marR="0" marT="85725" marB="85725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ko-KR" sz="1000" kern="0">
                          <a:effectLst/>
                        </a:rPr>
                        <a:t>데이터 출처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0" marR="0" marT="85725" marB="85725" anchor="ctr"/>
                </a:tc>
                <a:extLst>
                  <a:ext uri="{0D108BD9-81ED-4DB2-BD59-A6C34878D82A}">
                    <a16:rowId xmlns:a16="http://schemas.microsoft.com/office/drawing/2014/main" xmlns="" val="10631810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</a:rPr>
                        <a:t>.</a:t>
                      </a:r>
                      <a:r>
                        <a:rPr lang="ko-KR" sz="1000" kern="0">
                          <a:effectLst/>
                        </a:rPr>
                        <a:t>매출</a:t>
                      </a:r>
                      <a:r>
                        <a:rPr lang="en-US" sz="1000" kern="0">
                          <a:effectLst/>
                        </a:rPr>
                        <a:t>/</a:t>
                      </a:r>
                      <a:r>
                        <a:rPr lang="ko-KR" sz="1000" kern="0">
                          <a:effectLst/>
                        </a:rPr>
                        <a:t>소비정보</a:t>
                      </a:r>
                      <a:r>
                        <a:rPr lang="en-US" sz="1000" kern="0">
                          <a:effectLst/>
                        </a:rPr>
                        <a:t> </a:t>
                      </a:r>
                      <a:br>
                        <a:rPr lang="en-US" sz="1000" kern="0">
                          <a:effectLst/>
                        </a:rPr>
                      </a:br>
                      <a:r>
                        <a:rPr lang="en-US" sz="1000" kern="0">
                          <a:effectLst/>
                        </a:rPr>
                        <a:t>(BC</a:t>
                      </a:r>
                      <a:r>
                        <a:rPr lang="ko-KR" sz="1000" kern="0">
                          <a:effectLst/>
                        </a:rPr>
                        <a:t>카드</a:t>
                      </a:r>
                      <a:r>
                        <a:rPr lang="en-US" sz="1000" kern="0">
                          <a:effectLst/>
                        </a:rPr>
                        <a:t>)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5250" marR="95250" marT="85725" marB="85725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</a:rPr>
                        <a:t>- </a:t>
                      </a:r>
                      <a:r>
                        <a:rPr lang="ko-KR" sz="1000" kern="0">
                          <a:effectLst/>
                        </a:rPr>
                        <a:t>신용카드 매출정보</a:t>
                      </a:r>
                      <a:r>
                        <a:rPr lang="en-US" sz="1000" kern="0">
                          <a:effectLst/>
                        </a:rPr>
                        <a:t/>
                      </a:r>
                      <a:br>
                        <a:rPr lang="en-US" sz="1000" kern="0">
                          <a:effectLst/>
                        </a:rPr>
                      </a:br>
                      <a:r>
                        <a:rPr lang="en-US" sz="1000" kern="0">
                          <a:effectLst/>
                        </a:rPr>
                        <a:t>- </a:t>
                      </a:r>
                      <a:r>
                        <a:rPr lang="ko-KR" sz="1000" kern="0">
                          <a:effectLst/>
                        </a:rPr>
                        <a:t>블록별</a:t>
                      </a:r>
                      <a:r>
                        <a:rPr lang="en-US" sz="1000" kern="0">
                          <a:effectLst/>
                        </a:rPr>
                        <a:t>, </a:t>
                      </a:r>
                      <a:r>
                        <a:rPr lang="ko-KR" sz="1000" kern="0">
                          <a:effectLst/>
                        </a:rPr>
                        <a:t>상권별 매출정보</a:t>
                      </a:r>
                      <a:r>
                        <a:rPr lang="en-US" sz="1000" kern="0">
                          <a:effectLst/>
                        </a:rPr>
                        <a:t>(</a:t>
                      </a:r>
                      <a:r>
                        <a:rPr lang="ko-KR" sz="1000" kern="0">
                          <a:effectLst/>
                        </a:rPr>
                        <a:t>매출액</a:t>
                      </a:r>
                      <a:r>
                        <a:rPr lang="en-US" sz="1000" kern="0">
                          <a:effectLst/>
                        </a:rPr>
                        <a:t>, </a:t>
                      </a:r>
                      <a:r>
                        <a:rPr lang="ko-KR" sz="1000" kern="0">
                          <a:effectLst/>
                        </a:rPr>
                        <a:t>거래건수</a:t>
                      </a:r>
                      <a:r>
                        <a:rPr lang="en-US" sz="1000" kern="0">
                          <a:effectLst/>
                        </a:rPr>
                        <a:t>)</a:t>
                      </a:r>
                      <a:br>
                        <a:rPr lang="en-US" sz="1000" kern="0">
                          <a:effectLst/>
                        </a:rPr>
                      </a:br>
                      <a:r>
                        <a:rPr lang="en-US" sz="1000" kern="0">
                          <a:effectLst/>
                        </a:rPr>
                        <a:t>- </a:t>
                      </a:r>
                      <a:r>
                        <a:rPr lang="ko-KR" sz="1000" kern="0">
                          <a:effectLst/>
                        </a:rPr>
                        <a:t>성</a:t>
                      </a:r>
                      <a:r>
                        <a:rPr lang="en-US" sz="1000" kern="0">
                          <a:effectLst/>
                        </a:rPr>
                        <a:t>/</a:t>
                      </a:r>
                      <a:r>
                        <a:rPr lang="ko-KR" sz="1000" kern="0">
                          <a:effectLst/>
                        </a:rPr>
                        <a:t>연령대별</a:t>
                      </a:r>
                      <a:r>
                        <a:rPr lang="en-US" sz="1000" kern="0">
                          <a:effectLst/>
                        </a:rPr>
                        <a:t>, </a:t>
                      </a:r>
                      <a:r>
                        <a:rPr lang="ko-KR" sz="1000" kern="0">
                          <a:effectLst/>
                        </a:rPr>
                        <a:t>시간대별</a:t>
                      </a:r>
                      <a:r>
                        <a:rPr lang="en-US" sz="1000" kern="0">
                          <a:effectLst/>
                        </a:rPr>
                        <a:t>, </a:t>
                      </a:r>
                      <a:r>
                        <a:rPr lang="ko-KR" sz="1000" kern="0">
                          <a:effectLst/>
                        </a:rPr>
                        <a:t>요일별 거래패턴 정보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5250" marR="95250" marT="85725" marB="85725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ko-KR" sz="1000" kern="0">
                          <a:effectLst/>
                        </a:rPr>
                        <a:t>월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0" marR="0" marT="85725" marB="85725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effectLst/>
                        </a:rPr>
                        <a:t>BC</a:t>
                      </a:r>
                      <a:r>
                        <a:rPr lang="ko-KR" sz="1000" kern="0" dirty="0">
                          <a:effectLst/>
                        </a:rPr>
                        <a:t>카드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0" marR="0" marT="85725" marB="85725" anchor="ctr"/>
                </a:tc>
                <a:extLst>
                  <a:ext uri="{0D108BD9-81ED-4DB2-BD59-A6C34878D82A}">
                    <a16:rowId xmlns:a16="http://schemas.microsoft.com/office/drawing/2014/main" xmlns="" val="15823065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ko-KR" sz="1000" kern="0" dirty="0">
                          <a:effectLst/>
                        </a:rPr>
                        <a:t>매출</a:t>
                      </a:r>
                      <a:r>
                        <a:rPr lang="en-US" sz="1000" kern="0" dirty="0">
                          <a:effectLst/>
                        </a:rPr>
                        <a:t>/</a:t>
                      </a:r>
                      <a:r>
                        <a:rPr lang="ko-KR" sz="1000" kern="0" dirty="0">
                          <a:effectLst/>
                        </a:rPr>
                        <a:t>소비정보</a:t>
                      </a:r>
                      <a:r>
                        <a:rPr lang="en-US" sz="1000" kern="0" dirty="0">
                          <a:effectLst/>
                        </a:rPr>
                        <a:t> </a:t>
                      </a:r>
                      <a:br>
                        <a:rPr lang="en-US" sz="1000" kern="0" dirty="0">
                          <a:effectLst/>
                        </a:rPr>
                      </a:br>
                      <a:r>
                        <a:rPr lang="en-US" sz="1000" kern="0" dirty="0" smtClean="0">
                          <a:effectLst/>
                        </a:rPr>
                        <a:t>(KB</a:t>
                      </a:r>
                      <a:r>
                        <a:rPr lang="ko-KR" sz="1000" kern="0" dirty="0" smtClean="0">
                          <a:effectLst/>
                        </a:rPr>
                        <a:t>카드</a:t>
                      </a:r>
                      <a:r>
                        <a:rPr lang="en-US" sz="1000" kern="0" dirty="0">
                          <a:effectLst/>
                        </a:rPr>
                        <a:t>)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5250" marR="95250" marT="85725" marB="85725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</a:rPr>
                        <a:t>- </a:t>
                      </a:r>
                      <a:r>
                        <a:rPr lang="ko-KR" sz="1000" kern="0">
                          <a:effectLst/>
                        </a:rPr>
                        <a:t>신용카드 매출정보</a:t>
                      </a:r>
                      <a:r>
                        <a:rPr lang="en-US" sz="1000" kern="0">
                          <a:effectLst/>
                        </a:rPr>
                        <a:t/>
                      </a:r>
                      <a:br>
                        <a:rPr lang="en-US" sz="1000" kern="0">
                          <a:effectLst/>
                        </a:rPr>
                      </a:br>
                      <a:r>
                        <a:rPr lang="en-US" sz="1000" kern="0">
                          <a:effectLst/>
                        </a:rPr>
                        <a:t>- </a:t>
                      </a:r>
                      <a:r>
                        <a:rPr lang="ko-KR" sz="1000" kern="0">
                          <a:effectLst/>
                        </a:rPr>
                        <a:t>블록별</a:t>
                      </a:r>
                      <a:r>
                        <a:rPr lang="en-US" sz="1000" kern="0">
                          <a:effectLst/>
                        </a:rPr>
                        <a:t>, </a:t>
                      </a:r>
                      <a:r>
                        <a:rPr lang="ko-KR" sz="1000" kern="0">
                          <a:effectLst/>
                        </a:rPr>
                        <a:t>상권별 매출정보</a:t>
                      </a:r>
                      <a:r>
                        <a:rPr lang="en-US" sz="1000" kern="0">
                          <a:effectLst/>
                        </a:rPr>
                        <a:t>(</a:t>
                      </a:r>
                      <a:r>
                        <a:rPr lang="ko-KR" sz="1000" kern="0">
                          <a:effectLst/>
                        </a:rPr>
                        <a:t>매출액</a:t>
                      </a:r>
                      <a:r>
                        <a:rPr lang="en-US" sz="1000" kern="0">
                          <a:effectLst/>
                        </a:rPr>
                        <a:t>, </a:t>
                      </a:r>
                      <a:r>
                        <a:rPr lang="ko-KR" sz="1000" kern="0">
                          <a:effectLst/>
                        </a:rPr>
                        <a:t>거래건수</a:t>
                      </a:r>
                      <a:r>
                        <a:rPr lang="en-US" sz="1000" kern="0">
                          <a:effectLst/>
                        </a:rPr>
                        <a:t>)</a:t>
                      </a:r>
                      <a:br>
                        <a:rPr lang="en-US" sz="1000" kern="0">
                          <a:effectLst/>
                        </a:rPr>
                      </a:br>
                      <a:r>
                        <a:rPr lang="en-US" sz="1000" kern="0">
                          <a:effectLst/>
                        </a:rPr>
                        <a:t>- </a:t>
                      </a:r>
                      <a:r>
                        <a:rPr lang="ko-KR" sz="1000" kern="0">
                          <a:effectLst/>
                        </a:rPr>
                        <a:t>성</a:t>
                      </a:r>
                      <a:r>
                        <a:rPr lang="en-US" sz="1000" kern="0">
                          <a:effectLst/>
                        </a:rPr>
                        <a:t>/</a:t>
                      </a:r>
                      <a:r>
                        <a:rPr lang="ko-KR" sz="1000" kern="0">
                          <a:effectLst/>
                        </a:rPr>
                        <a:t>연령대별</a:t>
                      </a:r>
                      <a:r>
                        <a:rPr lang="en-US" sz="1000" kern="0">
                          <a:effectLst/>
                        </a:rPr>
                        <a:t>, </a:t>
                      </a:r>
                      <a:r>
                        <a:rPr lang="ko-KR" sz="1000" kern="0">
                          <a:effectLst/>
                        </a:rPr>
                        <a:t>시간대별</a:t>
                      </a:r>
                      <a:r>
                        <a:rPr lang="en-US" sz="1000" kern="0">
                          <a:effectLst/>
                        </a:rPr>
                        <a:t>, </a:t>
                      </a:r>
                      <a:r>
                        <a:rPr lang="ko-KR" sz="1000" kern="0">
                          <a:effectLst/>
                        </a:rPr>
                        <a:t>요일별 거래패턴 정보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5250" marR="95250" marT="85725" marB="85725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ko-KR" sz="1000" kern="0">
                          <a:effectLst/>
                        </a:rPr>
                        <a:t>월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0" marR="0" marT="85725" marB="85725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000" kern="0" dirty="0" smtClean="0">
                          <a:effectLst/>
                        </a:rPr>
                        <a:t>KB</a:t>
                      </a:r>
                      <a:r>
                        <a:rPr lang="ko-KR" sz="1000" kern="0" dirty="0" smtClean="0">
                          <a:effectLst/>
                        </a:rPr>
                        <a:t>카드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0" marR="0" marT="85725" marB="85725" anchor="ctr"/>
                </a:tc>
                <a:extLst>
                  <a:ext uri="{0D108BD9-81ED-4DB2-BD59-A6C34878D82A}">
                    <a16:rowId xmlns:a16="http://schemas.microsoft.com/office/drawing/2014/main" xmlns="" val="20603494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ko-KR" sz="1000" kern="0">
                          <a:effectLst/>
                        </a:rPr>
                        <a:t>카드비중추정 정보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5250" marR="95250" marT="85725" marB="85725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</a:rPr>
                        <a:t>- </a:t>
                      </a:r>
                      <a:r>
                        <a:rPr lang="ko-KR" sz="1000" kern="0">
                          <a:effectLst/>
                        </a:rPr>
                        <a:t>지역별 업종별 신용카드사별 점유비</a:t>
                      </a:r>
                      <a:r>
                        <a:rPr lang="en-US" sz="1000" kern="0">
                          <a:effectLst/>
                        </a:rPr>
                        <a:t/>
                      </a:r>
                      <a:br>
                        <a:rPr lang="en-US" sz="1000" kern="0">
                          <a:effectLst/>
                        </a:rPr>
                      </a:br>
                      <a:r>
                        <a:rPr lang="en-US" sz="1000" kern="0">
                          <a:effectLst/>
                        </a:rPr>
                        <a:t>- </a:t>
                      </a:r>
                      <a:r>
                        <a:rPr lang="ko-KR" sz="1000" kern="0">
                          <a:effectLst/>
                        </a:rPr>
                        <a:t>신용카드 정보와 융합하여 추정매출 산출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5250" marR="95250" marT="85725" marB="85725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ko-KR" sz="1000" kern="0">
                          <a:effectLst/>
                        </a:rPr>
                        <a:t>년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0" marR="0" marT="85725" marB="85725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ko-KR" sz="1000" kern="0">
                          <a:effectLst/>
                        </a:rPr>
                        <a:t>나이스</a:t>
                      </a:r>
                      <a:r>
                        <a:rPr lang="en-US" sz="1000" kern="0">
                          <a:effectLst/>
                        </a:rPr>
                        <a:t/>
                      </a:r>
                      <a:br>
                        <a:rPr lang="en-US" sz="1000" kern="0">
                          <a:effectLst/>
                        </a:rPr>
                      </a:br>
                      <a:r>
                        <a:rPr lang="ko-KR" sz="1000" kern="0">
                          <a:effectLst/>
                        </a:rPr>
                        <a:t>평가정보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0" marR="0" marT="85725" marB="85725" anchor="ctr"/>
                </a:tc>
                <a:extLst>
                  <a:ext uri="{0D108BD9-81ED-4DB2-BD59-A6C34878D82A}">
                    <a16:rowId xmlns:a16="http://schemas.microsoft.com/office/drawing/2014/main" xmlns="" val="1148674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ko-KR" sz="1000" kern="0">
                          <a:effectLst/>
                        </a:rPr>
                        <a:t>현금비중추정 정보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5250" marR="95250" marT="85725" marB="85725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</a:rPr>
                        <a:t>- </a:t>
                      </a:r>
                      <a:r>
                        <a:rPr lang="ko-KR" sz="1000" kern="0">
                          <a:effectLst/>
                        </a:rPr>
                        <a:t>지역별 업종별 현금영수증 및 현금 비중</a:t>
                      </a:r>
                      <a:r>
                        <a:rPr lang="en-US" sz="1000" kern="0">
                          <a:effectLst/>
                        </a:rPr>
                        <a:t/>
                      </a:r>
                      <a:br>
                        <a:rPr lang="en-US" sz="1000" kern="0">
                          <a:effectLst/>
                        </a:rPr>
                      </a:br>
                      <a:r>
                        <a:rPr lang="en-US" sz="1000" kern="0">
                          <a:effectLst/>
                        </a:rPr>
                        <a:t>- </a:t>
                      </a:r>
                      <a:r>
                        <a:rPr lang="ko-KR" sz="1000" kern="0">
                          <a:effectLst/>
                        </a:rPr>
                        <a:t>신용카드 정보와 융합하여 추정매출 산출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5250" marR="95250" marT="85725" marB="85725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ko-KR" sz="1000" kern="0">
                          <a:effectLst/>
                        </a:rPr>
                        <a:t>년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0" marR="0" marT="85725" marB="85725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ko-KR" sz="1000" kern="0" dirty="0" err="1">
                          <a:effectLst/>
                        </a:rPr>
                        <a:t>나이스</a:t>
                      </a:r>
                      <a:r>
                        <a:rPr lang="en-US" sz="1000" kern="0" dirty="0">
                          <a:effectLst/>
                        </a:rPr>
                        <a:t/>
                      </a:r>
                      <a:br>
                        <a:rPr lang="en-US" sz="1000" kern="0" dirty="0">
                          <a:effectLst/>
                        </a:rPr>
                      </a:br>
                      <a:r>
                        <a:rPr lang="ko-KR" sz="1000" kern="0" dirty="0" err="1">
                          <a:effectLst/>
                        </a:rPr>
                        <a:t>평가정보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0" marR="0" marT="85725" marB="85725" anchor="ctr"/>
                </a:tc>
                <a:extLst>
                  <a:ext uri="{0D108BD9-81ED-4DB2-BD59-A6C34878D82A}">
                    <a16:rowId xmlns:a16="http://schemas.microsoft.com/office/drawing/2014/main" xmlns="" val="3100514882"/>
                  </a:ext>
                </a:extLst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476671" y="5206798"/>
            <a:ext cx="5821074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25400"/>
            </a:sp3d>
          </a:bodyPr>
          <a:lstStyle/>
          <a:p>
            <a:pPr marL="266700" indent="-266700" algn="l" hangingPunct="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Font typeface="맑은 고딕" panose="020B0503020000020004" pitchFamily="50" charset="-127"/>
              <a:buChar char="■"/>
            </a:pP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유동인구 정보</a:t>
            </a: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4391846"/>
              </p:ext>
            </p:extLst>
          </p:nvPr>
        </p:nvGraphicFramePr>
        <p:xfrm>
          <a:off x="337120" y="5640030"/>
          <a:ext cx="6188224" cy="18415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507704">
                  <a:extLst>
                    <a:ext uri="{9D8B030D-6E8A-4147-A177-3AD203B41FA5}">
                      <a16:colId xmlns:a16="http://schemas.microsoft.com/office/drawing/2014/main" xmlns="" val="1761255461"/>
                    </a:ext>
                  </a:extLst>
                </a:gridCol>
                <a:gridCol w="3240360">
                  <a:extLst>
                    <a:ext uri="{9D8B030D-6E8A-4147-A177-3AD203B41FA5}">
                      <a16:colId xmlns:a16="http://schemas.microsoft.com/office/drawing/2014/main" xmlns="" val="4201505498"/>
                    </a:ext>
                  </a:extLst>
                </a:gridCol>
                <a:gridCol w="576064">
                  <a:extLst>
                    <a:ext uri="{9D8B030D-6E8A-4147-A177-3AD203B41FA5}">
                      <a16:colId xmlns:a16="http://schemas.microsoft.com/office/drawing/2014/main" xmlns="" val="2539267316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xmlns="" val="405703636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ko-KR" sz="1000" kern="0" dirty="0">
                          <a:effectLst/>
                        </a:rPr>
                        <a:t>데이터 명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0" marR="0" marT="85725" marB="85725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ko-KR" sz="1000" kern="0">
                          <a:effectLst/>
                        </a:rPr>
                        <a:t>주요내용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0" marR="0" marT="85725" marB="85725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ko-KR" sz="1000" kern="0">
                          <a:effectLst/>
                        </a:rPr>
                        <a:t>갱신주기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0" marR="0" marT="85725" marB="85725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ko-KR" sz="1000" kern="0">
                          <a:effectLst/>
                        </a:rPr>
                        <a:t>데이터 출처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0" marR="0" marT="85725" marB="85725" anchor="ctr"/>
                </a:tc>
                <a:extLst>
                  <a:ext uri="{0D108BD9-81ED-4DB2-BD59-A6C34878D82A}">
                    <a16:rowId xmlns:a16="http://schemas.microsoft.com/office/drawing/2014/main" xmlns="" val="9258430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ko-KR" sz="1000" kern="0">
                          <a:effectLst/>
                        </a:rPr>
                        <a:t>길단위 추정 유동인구 정보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5250" marR="95250" marT="85725" marB="85725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effectLst/>
                        </a:rPr>
                        <a:t>- </a:t>
                      </a:r>
                      <a:r>
                        <a:rPr lang="ko-KR" sz="1000" kern="0" dirty="0">
                          <a:effectLst/>
                        </a:rPr>
                        <a:t>성</a:t>
                      </a:r>
                      <a:r>
                        <a:rPr lang="en-US" sz="1000" kern="0" dirty="0">
                          <a:effectLst/>
                        </a:rPr>
                        <a:t>, </a:t>
                      </a:r>
                      <a:r>
                        <a:rPr lang="ko-KR" sz="1000" kern="0" dirty="0">
                          <a:effectLst/>
                        </a:rPr>
                        <a:t>연령</a:t>
                      </a:r>
                      <a:r>
                        <a:rPr lang="en-US" sz="1000" kern="0" dirty="0">
                          <a:effectLst/>
                        </a:rPr>
                        <a:t>, </a:t>
                      </a:r>
                      <a:r>
                        <a:rPr lang="ko-KR" sz="1000" kern="0" dirty="0">
                          <a:effectLst/>
                        </a:rPr>
                        <a:t>요일</a:t>
                      </a:r>
                      <a:r>
                        <a:rPr lang="en-US" sz="1000" kern="0" dirty="0">
                          <a:effectLst/>
                        </a:rPr>
                        <a:t>, </a:t>
                      </a:r>
                      <a:r>
                        <a:rPr lang="ko-KR" sz="1000" kern="0" dirty="0">
                          <a:effectLst/>
                        </a:rPr>
                        <a:t>시간대별 유동추정 인구</a:t>
                      </a:r>
                      <a:r>
                        <a:rPr lang="en-US" sz="1000" kern="0" dirty="0">
                          <a:effectLst/>
                        </a:rPr>
                        <a:t/>
                      </a:r>
                      <a:br>
                        <a:rPr lang="en-US" sz="1000" kern="0" dirty="0">
                          <a:effectLst/>
                        </a:rPr>
                      </a:br>
                      <a:r>
                        <a:rPr lang="en-US" sz="1000" kern="0" dirty="0">
                          <a:effectLst/>
                        </a:rPr>
                        <a:t>- </a:t>
                      </a:r>
                      <a:r>
                        <a:rPr lang="ko-KR" sz="1000" kern="0" dirty="0">
                          <a:effectLst/>
                        </a:rPr>
                        <a:t>통신사 데이터</a:t>
                      </a:r>
                      <a:r>
                        <a:rPr lang="en-US" sz="1000" kern="0" dirty="0">
                          <a:effectLst/>
                        </a:rPr>
                        <a:t>, </a:t>
                      </a:r>
                      <a:r>
                        <a:rPr lang="ko-KR" sz="1000" kern="0" dirty="0" err="1">
                          <a:effectLst/>
                        </a:rPr>
                        <a:t>집객요인</a:t>
                      </a:r>
                      <a:r>
                        <a:rPr lang="en-US" sz="1000" kern="0" dirty="0">
                          <a:effectLst/>
                        </a:rPr>
                        <a:t>, </a:t>
                      </a:r>
                      <a:r>
                        <a:rPr lang="ko-KR" sz="1000" kern="0" dirty="0">
                          <a:effectLst/>
                        </a:rPr>
                        <a:t>교통카드 데이터</a:t>
                      </a:r>
                      <a:r>
                        <a:rPr lang="en-US" sz="1000" kern="0" dirty="0">
                          <a:effectLst/>
                        </a:rPr>
                        <a:t>, </a:t>
                      </a:r>
                      <a:r>
                        <a:rPr lang="ko-KR" sz="1000" kern="0" dirty="0">
                          <a:effectLst/>
                        </a:rPr>
                        <a:t>서울시 유동인구 조사자료</a:t>
                      </a:r>
                      <a:r>
                        <a:rPr lang="en-US" sz="1000" kern="0" dirty="0">
                          <a:effectLst/>
                        </a:rPr>
                        <a:t>(2014)</a:t>
                      </a:r>
                      <a:r>
                        <a:rPr lang="ko-KR" sz="1000" kern="0" dirty="0">
                          <a:effectLst/>
                        </a:rPr>
                        <a:t>를</a:t>
                      </a:r>
                      <a:r>
                        <a:rPr lang="en-US" sz="1000" kern="0" dirty="0">
                          <a:effectLst/>
                        </a:rPr>
                        <a:t> </a:t>
                      </a:r>
                      <a:r>
                        <a:rPr lang="ko-KR" sz="1000" kern="0" dirty="0" smtClean="0">
                          <a:effectLst/>
                        </a:rPr>
                        <a:t>융합하여 </a:t>
                      </a:r>
                      <a:r>
                        <a:rPr lang="ko-KR" sz="1000" kern="0" dirty="0">
                          <a:effectLst/>
                        </a:rPr>
                        <a:t>도로 단위의 유동인구 추정 정보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5250" marR="95250" marT="85725" marB="85725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ko-KR" sz="1000" kern="0">
                          <a:effectLst/>
                        </a:rPr>
                        <a:t>월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0" marR="0" marT="85725" marB="85725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ko-KR" sz="1000" kern="0">
                          <a:effectLst/>
                        </a:rPr>
                        <a:t>서울시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0" marR="0" marT="85725" marB="85725" anchor="ctr"/>
                </a:tc>
                <a:extLst>
                  <a:ext uri="{0D108BD9-81ED-4DB2-BD59-A6C34878D82A}">
                    <a16:rowId xmlns:a16="http://schemas.microsoft.com/office/drawing/2014/main" xmlns="" val="22141619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ko-KR" sz="1000" kern="0">
                          <a:effectLst/>
                        </a:rPr>
                        <a:t>유동인구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5250" marR="95250" marT="85725" marB="85725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</a:rPr>
                        <a:t>- </a:t>
                      </a:r>
                      <a:r>
                        <a:rPr lang="ko-KR" sz="1000" kern="0">
                          <a:effectLst/>
                        </a:rPr>
                        <a:t>이동통신 통화량기반 유동인구 정보</a:t>
                      </a:r>
                      <a:r>
                        <a:rPr lang="en-US" sz="1000" kern="0">
                          <a:effectLst/>
                        </a:rPr>
                        <a:t>(50x50 Cell)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5250" marR="95250" marT="85725" marB="85725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ko-KR" sz="1000" kern="0">
                          <a:effectLst/>
                        </a:rPr>
                        <a:t>월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0" marR="0" marT="85725" marB="85725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en-US" sz="1000" kern="0" dirty="0" smtClean="0">
                          <a:effectLst/>
                        </a:rPr>
                        <a:t>KT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0" marR="0" marT="85725" marB="85725" anchor="ctr"/>
                </a:tc>
                <a:extLst>
                  <a:ext uri="{0D108BD9-81ED-4DB2-BD59-A6C34878D82A}">
                    <a16:rowId xmlns:a16="http://schemas.microsoft.com/office/drawing/2014/main" xmlns="" val="142310735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ko-KR" sz="1000" kern="0" dirty="0">
                          <a:effectLst/>
                        </a:rPr>
                        <a:t>교통카드 정보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5250" marR="95250" marT="85725" marB="85725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effectLst/>
                        </a:rPr>
                        <a:t>- </a:t>
                      </a:r>
                      <a:r>
                        <a:rPr lang="ko-KR" sz="1000" kern="0" dirty="0">
                          <a:effectLst/>
                        </a:rPr>
                        <a:t>지하철 및 </a:t>
                      </a:r>
                      <a:r>
                        <a:rPr lang="ko-KR" sz="1000" kern="0" dirty="0" err="1">
                          <a:effectLst/>
                        </a:rPr>
                        <a:t>버스정류장별</a:t>
                      </a:r>
                      <a:r>
                        <a:rPr lang="ko-KR" sz="1000" kern="0" dirty="0">
                          <a:effectLst/>
                        </a:rPr>
                        <a:t> </a:t>
                      </a:r>
                      <a:r>
                        <a:rPr lang="ko-KR" sz="1000" kern="0" dirty="0" err="1">
                          <a:effectLst/>
                        </a:rPr>
                        <a:t>승하차</a:t>
                      </a:r>
                      <a:r>
                        <a:rPr lang="en-US" sz="1000" kern="0" dirty="0">
                          <a:effectLst/>
                        </a:rPr>
                        <a:t>, </a:t>
                      </a:r>
                      <a:r>
                        <a:rPr lang="ko-KR" sz="1000" kern="0" dirty="0">
                          <a:effectLst/>
                        </a:rPr>
                        <a:t>유동인구수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5250" marR="95250" marT="85725" marB="85725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ko-KR" sz="1000" kern="0" dirty="0">
                          <a:effectLst/>
                        </a:rPr>
                        <a:t>월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0" marR="0" marT="85725" marB="85725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00" kern="0" dirty="0" smtClean="0">
                          <a:effectLst/>
                        </a:rPr>
                        <a:t>서울시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0" marR="0" marT="85725" marB="85725" anchor="ctr"/>
                </a:tc>
                <a:extLst>
                  <a:ext uri="{0D108BD9-81ED-4DB2-BD59-A6C34878D82A}">
                    <a16:rowId xmlns:a16="http://schemas.microsoft.com/office/drawing/2014/main" xmlns="" val="4081400430"/>
                  </a:ext>
                </a:extLst>
              </a:tr>
            </a:tbl>
          </a:graphicData>
        </a:graphic>
      </p:graphicFrame>
      <p:grpSp>
        <p:nvGrpSpPr>
          <p:cNvPr id="10" name="그룹 3"/>
          <p:cNvGrpSpPr/>
          <p:nvPr/>
        </p:nvGrpSpPr>
        <p:grpSpPr>
          <a:xfrm>
            <a:off x="479882" y="1315023"/>
            <a:ext cx="5604792" cy="398813"/>
            <a:chOff x="398857" y="1424608"/>
            <a:chExt cx="5604792" cy="432048"/>
          </a:xfrm>
        </p:grpSpPr>
        <p:sp>
          <p:nvSpPr>
            <p:cNvPr id="12" name="TextBox 11"/>
            <p:cNvSpPr txBox="1"/>
            <p:nvPr/>
          </p:nvSpPr>
          <p:spPr>
            <a:xfrm>
              <a:off x="398857" y="1424608"/>
              <a:ext cx="5604792" cy="366768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>
                <a:bevelT w="1270" h="25400"/>
              </a:sp3d>
            </a:bodyPr>
            <a:lstStyle/>
            <a:p>
              <a:pPr algn="l" latinLnBrk="0" hangingPunct="0">
                <a:spcBef>
                  <a:spcPts val="0"/>
                </a:spcBef>
                <a:buClr>
                  <a:schemeClr val="accent1">
                    <a:lumMod val="75000"/>
                  </a:schemeClr>
                </a:buClr>
              </a:pPr>
              <a:r>
                <a:rPr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분석 </a:t>
              </a:r>
              <a:r>
                <a:rPr lang="ko-KR" altLang="en-US" sz="16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데이터 셋</a:t>
              </a:r>
              <a:endPara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445157" y="1793940"/>
              <a:ext cx="1692000" cy="62716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44569968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2996952" y="8883803"/>
            <a:ext cx="914400" cy="260197"/>
          </a:xfrm>
          <a:prstGeom prst="rect">
            <a:avLst/>
          </a:prstGeom>
          <a:noFill/>
        </p:spPr>
        <p:txBody>
          <a:bodyPr wrap="none" rtlCol="0" anchor="ctr" anchorCtr="0">
            <a:noAutofit/>
          </a:bodyPr>
          <a:lstStyle/>
          <a:p>
            <a:fld id="{8E94B1BD-360C-4D98-9AAF-0C4F815335CB}" type="slidenum">
              <a:rPr lang="ko-KR" altLang="en-US" sz="1100" b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6</a:t>
            </a:fld>
            <a:endParaRPr lang="ko-KR" altLang="en-US" sz="11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476671" y="1778996"/>
            <a:ext cx="5821074" cy="33361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25400"/>
            </a:sp3d>
          </a:bodyPr>
          <a:lstStyle/>
          <a:p>
            <a:pPr marL="266700" indent="-266700" algn="l" hangingPunct="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Font typeface="맑은 고딕" panose="020B0503020000020004" pitchFamily="50" charset="-127"/>
              <a:buChar char="■"/>
            </a:pPr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사업체 정보</a:t>
            </a: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0097634"/>
              </p:ext>
            </p:extLst>
          </p:nvPr>
        </p:nvGraphicFramePr>
        <p:xfrm>
          <a:off x="342900" y="2230389"/>
          <a:ext cx="6182444" cy="100965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501924">
                  <a:extLst>
                    <a:ext uri="{9D8B030D-6E8A-4147-A177-3AD203B41FA5}">
                      <a16:colId xmlns:a16="http://schemas.microsoft.com/office/drawing/2014/main" xmlns="" val="296408835"/>
                    </a:ext>
                  </a:extLst>
                </a:gridCol>
                <a:gridCol w="3168352">
                  <a:extLst>
                    <a:ext uri="{9D8B030D-6E8A-4147-A177-3AD203B41FA5}">
                      <a16:colId xmlns:a16="http://schemas.microsoft.com/office/drawing/2014/main" xmlns="" val="1663626707"/>
                    </a:ext>
                  </a:extLst>
                </a:gridCol>
                <a:gridCol w="650624">
                  <a:extLst>
                    <a:ext uri="{9D8B030D-6E8A-4147-A177-3AD203B41FA5}">
                      <a16:colId xmlns:a16="http://schemas.microsoft.com/office/drawing/2014/main" xmlns="" val="2979404195"/>
                    </a:ext>
                  </a:extLst>
                </a:gridCol>
                <a:gridCol w="861544">
                  <a:extLst>
                    <a:ext uri="{9D8B030D-6E8A-4147-A177-3AD203B41FA5}">
                      <a16:colId xmlns:a16="http://schemas.microsoft.com/office/drawing/2014/main" xmlns="" val="76881071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ko-KR" sz="1000" kern="0" dirty="0">
                          <a:effectLst/>
                        </a:rPr>
                        <a:t>데이터 명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0" marR="0" marT="85725" marB="85725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ko-KR" sz="1000" kern="0" dirty="0">
                          <a:effectLst/>
                        </a:rPr>
                        <a:t>주요내용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0" marR="0" marT="85725" marB="85725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ko-KR" sz="1000" kern="0" dirty="0" err="1">
                          <a:effectLst/>
                        </a:rPr>
                        <a:t>갱신주기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0" marR="0" marT="85725" marB="85725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ko-KR" sz="1000" kern="0" dirty="0">
                          <a:effectLst/>
                        </a:rPr>
                        <a:t>데이터 출처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0" marR="0" marT="85725" marB="85725" anchor="ctr"/>
                </a:tc>
                <a:extLst>
                  <a:ext uri="{0D108BD9-81ED-4DB2-BD59-A6C34878D82A}">
                    <a16:rowId xmlns:a16="http://schemas.microsoft.com/office/drawing/2014/main" xmlns="" val="4210892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ko-KR" sz="1000" kern="0" dirty="0">
                          <a:effectLst/>
                        </a:rPr>
                        <a:t>사업체 통계</a:t>
                      </a:r>
                      <a:r>
                        <a:rPr lang="en-US" sz="1000" kern="0" dirty="0">
                          <a:effectLst/>
                        </a:rPr>
                        <a:t> DB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5250" marR="95250" marT="85725" marB="85725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effectLst/>
                        </a:rPr>
                        <a:t>- </a:t>
                      </a:r>
                      <a:r>
                        <a:rPr lang="ko-KR" sz="1000" kern="0" dirty="0">
                          <a:effectLst/>
                        </a:rPr>
                        <a:t>집계구별 업종별 사업체통계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5250" marR="95250" marT="85725" marB="85725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ko-KR" sz="1000" kern="0" dirty="0">
                          <a:effectLst/>
                        </a:rPr>
                        <a:t>년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0" marR="0" marT="85725" marB="85725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00" kern="10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서울시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0" marR="0" marT="85725" marB="85725" anchor="ctr"/>
                </a:tc>
                <a:extLst>
                  <a:ext uri="{0D108BD9-81ED-4DB2-BD59-A6C34878D82A}">
                    <a16:rowId xmlns:a16="http://schemas.microsoft.com/office/drawing/2014/main" xmlns="" val="22219722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ko-KR" sz="1000" kern="0" dirty="0">
                          <a:effectLst/>
                        </a:rPr>
                        <a:t>사업체 조사</a:t>
                      </a:r>
                      <a:r>
                        <a:rPr lang="en-US" sz="1000" kern="0" dirty="0">
                          <a:effectLst/>
                        </a:rPr>
                        <a:t> DB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5250" marR="95250" marT="85725" marB="85725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</a:rPr>
                        <a:t>- </a:t>
                      </a:r>
                      <a:r>
                        <a:rPr lang="ko-KR" sz="1000" kern="0">
                          <a:effectLst/>
                        </a:rPr>
                        <a:t>사업체 총 조사 데이터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5250" marR="95250" marT="85725" marB="85725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ko-KR" sz="1000" kern="0">
                          <a:effectLst/>
                        </a:rPr>
                        <a:t>년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0" marR="0" marT="85725" marB="85725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ko-KR" sz="1000" kern="0" dirty="0">
                          <a:effectLst/>
                        </a:rPr>
                        <a:t>서울시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0" marR="0" marT="85725" marB="85725" anchor="ctr"/>
                </a:tc>
                <a:extLst>
                  <a:ext uri="{0D108BD9-81ED-4DB2-BD59-A6C34878D82A}">
                    <a16:rowId xmlns:a16="http://schemas.microsoft.com/office/drawing/2014/main" xmlns="" val="3921935573"/>
                  </a:ext>
                </a:extLst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4939993"/>
              </p:ext>
            </p:extLst>
          </p:nvPr>
        </p:nvGraphicFramePr>
        <p:xfrm>
          <a:off x="357166" y="3754146"/>
          <a:ext cx="6182444" cy="216446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501924"/>
                <a:gridCol w="3168352"/>
                <a:gridCol w="650624"/>
                <a:gridCol w="861544"/>
              </a:tblGrid>
              <a:tr h="250825">
                <a:tc>
                  <a:txBody>
                    <a:bodyPr/>
                    <a:lstStyle/>
                    <a:p>
                      <a:pPr algn="ctr" latinLnBrk="1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ko-KR" sz="1000" kern="0" dirty="0">
                          <a:effectLst/>
                        </a:rPr>
                        <a:t>데이터 명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0" marR="0" marT="85725" marB="85725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ko-KR" sz="1000" kern="0" dirty="0">
                          <a:effectLst/>
                        </a:rPr>
                        <a:t>주요내용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0" marR="0" marT="85725" marB="85725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ko-KR" sz="1000" kern="0" dirty="0" err="1">
                          <a:effectLst/>
                        </a:rPr>
                        <a:t>갱신주기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0" marR="0" marT="85725" marB="85725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ko-KR" sz="1000" kern="0" dirty="0">
                          <a:effectLst/>
                        </a:rPr>
                        <a:t>데이터 출처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0" marR="0" marT="85725" marB="85725" anchor="ctr"/>
                </a:tc>
              </a:tr>
              <a:tr h="25082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ts val="13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0" dirty="0" smtClean="0">
                          <a:effectLst/>
                        </a:rPr>
                        <a:t>주거인구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5250" marR="95250" marT="85725" marB="85725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effectLst/>
                        </a:rPr>
                        <a:t>- </a:t>
                      </a:r>
                      <a:r>
                        <a:rPr lang="ko-KR" sz="1000" kern="0" dirty="0">
                          <a:effectLst/>
                        </a:rPr>
                        <a:t>행정구역별 주민등록 통계 데이터를 </a:t>
                      </a:r>
                      <a:r>
                        <a:rPr lang="ko-KR" sz="1000" kern="0" dirty="0" err="1">
                          <a:effectLst/>
                        </a:rPr>
                        <a:t>건물단위별</a:t>
                      </a:r>
                      <a:r>
                        <a:rPr lang="ko-KR" sz="1000" kern="0" dirty="0">
                          <a:effectLst/>
                        </a:rPr>
                        <a:t> 가구수 및 성별</a:t>
                      </a:r>
                      <a:r>
                        <a:rPr lang="en-US" sz="1000" kern="0" dirty="0">
                          <a:effectLst/>
                        </a:rPr>
                        <a:t>/</a:t>
                      </a:r>
                      <a:r>
                        <a:rPr lang="ko-KR" sz="1000" kern="0" dirty="0">
                          <a:effectLst/>
                        </a:rPr>
                        <a:t>연령대별 인구수 추정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5250" marR="95250" marT="85725" marB="85725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ko-KR" sz="1000" kern="0" dirty="0">
                          <a:effectLst/>
                        </a:rPr>
                        <a:t>반기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0" marR="0" marT="85725" marB="85725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ko-KR" sz="1000" kern="0" dirty="0" err="1" smtClean="0">
                          <a:effectLst/>
                        </a:rPr>
                        <a:t>행정차지부</a:t>
                      </a:r>
                      <a:endParaRPr lang="en-US" altLang="ko-KR" sz="1000" kern="0" dirty="0" smtClean="0">
                        <a:effectLst/>
                      </a:endParaRPr>
                    </a:p>
                    <a:p>
                      <a:pPr algn="ctr" latinLnBrk="1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000" kern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ko-KR" altLang="en-US" sz="1000" kern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서울시</a:t>
                      </a:r>
                      <a:r>
                        <a:rPr lang="en-US" altLang="ko-KR" sz="1000" kern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)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0" marR="0" marT="85725" marB="85725" anchor="ctr"/>
                </a:tc>
              </a:tr>
              <a:tr h="0">
                <a:tc>
                  <a:txBody>
                    <a:bodyPr/>
                    <a:lstStyle/>
                    <a:p>
                      <a:pPr algn="l" latinLnBrk="1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ko-KR" sz="1000" kern="0" dirty="0">
                          <a:effectLst/>
                        </a:rPr>
                        <a:t>직장인구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5250" marR="95250" marT="85725" marB="85725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effectLst/>
                        </a:rPr>
                        <a:t>- 50m Cell </a:t>
                      </a:r>
                      <a:r>
                        <a:rPr lang="ko-KR" sz="1000" kern="0" dirty="0">
                          <a:effectLst/>
                        </a:rPr>
                        <a:t>단위의 성</a:t>
                      </a:r>
                      <a:r>
                        <a:rPr lang="en-US" sz="1000" kern="0" dirty="0">
                          <a:effectLst/>
                        </a:rPr>
                        <a:t>/</a:t>
                      </a:r>
                      <a:r>
                        <a:rPr lang="ko-KR" sz="1000" kern="0" dirty="0">
                          <a:effectLst/>
                        </a:rPr>
                        <a:t>연령별 직장인구 정보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5250" marR="95250" marT="85725" marB="85725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ko-KR" sz="1000" kern="0">
                          <a:effectLst/>
                        </a:rPr>
                        <a:t>반기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0" marR="0" marT="85725" marB="85725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00" kern="0" dirty="0" smtClean="0">
                          <a:effectLst/>
                        </a:rPr>
                        <a:t>국민건강</a:t>
                      </a:r>
                      <a:endParaRPr lang="en-US" altLang="ko-KR" sz="1000" kern="0" dirty="0" smtClean="0">
                        <a:effectLst/>
                      </a:endParaRPr>
                    </a:p>
                    <a:p>
                      <a:pPr algn="ctr" latinLnBrk="1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00" kern="0" dirty="0" smtClean="0">
                          <a:effectLst/>
                        </a:rPr>
                        <a:t>보험공단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0" marR="0" marT="85725" marB="85725" anchor="ctr"/>
                </a:tc>
              </a:tr>
              <a:tr h="0">
                <a:tc>
                  <a:txBody>
                    <a:bodyPr/>
                    <a:lstStyle/>
                    <a:p>
                      <a:pPr algn="l" latinLnBrk="1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ko-KR" sz="1000" kern="0" dirty="0">
                          <a:effectLst/>
                        </a:rPr>
                        <a:t>직업직종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5250" marR="95250" marT="85725" marB="85725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effectLst/>
                        </a:rPr>
                        <a:t>- </a:t>
                      </a:r>
                      <a:r>
                        <a:rPr lang="ko-KR" sz="1000" kern="0" dirty="0">
                          <a:effectLst/>
                        </a:rPr>
                        <a:t>행정구역 단위 업종별 종사자 통계 정보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5250" marR="95250" marT="85725" marB="85725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ko-KR" sz="1000" kern="0">
                          <a:effectLst/>
                        </a:rPr>
                        <a:t>년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0" marR="0" marT="85725" marB="85725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00" kern="0" dirty="0" smtClean="0">
                          <a:effectLst/>
                        </a:rPr>
                        <a:t>서울시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0" marR="0" marT="85725" marB="85725" anchor="ctr"/>
                </a:tc>
              </a:tr>
              <a:tr h="0">
                <a:tc>
                  <a:txBody>
                    <a:bodyPr/>
                    <a:lstStyle/>
                    <a:p>
                      <a:pPr algn="l" latinLnBrk="1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ko-KR" sz="1000" kern="0" dirty="0">
                          <a:effectLst/>
                        </a:rPr>
                        <a:t>아파트</a:t>
                      </a:r>
                      <a:r>
                        <a:rPr lang="en-US" sz="1000" kern="0" dirty="0">
                          <a:effectLst/>
                        </a:rPr>
                        <a:t> DB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5250" marR="95250" marT="85725" marB="85725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effectLst/>
                        </a:rPr>
                        <a:t>- </a:t>
                      </a:r>
                      <a:r>
                        <a:rPr lang="ko-KR" sz="1000" kern="0" dirty="0">
                          <a:effectLst/>
                        </a:rPr>
                        <a:t>아파트 단지</a:t>
                      </a:r>
                      <a:r>
                        <a:rPr lang="en-US" sz="1000" kern="0" dirty="0">
                          <a:effectLst/>
                        </a:rPr>
                        <a:t>/</a:t>
                      </a:r>
                      <a:r>
                        <a:rPr lang="ko-KR" sz="1000" kern="0" dirty="0">
                          <a:effectLst/>
                        </a:rPr>
                        <a:t>동 단위 가구수 정보</a:t>
                      </a:r>
                      <a:r>
                        <a:rPr lang="en-US" sz="1000" kern="0" dirty="0">
                          <a:effectLst/>
                        </a:rPr>
                        <a:t/>
                      </a:r>
                      <a:br>
                        <a:rPr lang="en-US" sz="1000" kern="0" dirty="0">
                          <a:effectLst/>
                        </a:rPr>
                      </a:br>
                      <a:r>
                        <a:rPr lang="en-US" sz="1000" kern="0" dirty="0">
                          <a:effectLst/>
                        </a:rPr>
                        <a:t>- </a:t>
                      </a:r>
                      <a:r>
                        <a:rPr lang="ko-KR" sz="1000" kern="0" dirty="0" err="1">
                          <a:effectLst/>
                        </a:rPr>
                        <a:t>면적별</a:t>
                      </a:r>
                      <a:r>
                        <a:rPr lang="en-US" sz="1000" kern="0" dirty="0">
                          <a:effectLst/>
                        </a:rPr>
                        <a:t>/</a:t>
                      </a:r>
                      <a:r>
                        <a:rPr lang="ko-KR" sz="1000" kern="0" dirty="0" err="1">
                          <a:effectLst/>
                        </a:rPr>
                        <a:t>기준시가별</a:t>
                      </a:r>
                      <a:r>
                        <a:rPr lang="ko-KR" sz="1000" kern="0" dirty="0">
                          <a:effectLst/>
                        </a:rPr>
                        <a:t> 가구수 정보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5250" marR="95250" marT="85725" marB="85725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ko-KR" sz="1000" kern="0" dirty="0">
                          <a:effectLst/>
                        </a:rPr>
                        <a:t>년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0" marR="0" marT="85725" marB="85725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00" kern="0" dirty="0" smtClean="0">
                          <a:effectLst/>
                        </a:rPr>
                        <a:t>서울시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0" marR="0" marT="85725" marB="85725" anchor="ctr"/>
                </a:tc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454250" y="3347864"/>
            <a:ext cx="5821074" cy="33361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25400"/>
            </a:sp3d>
          </a:bodyPr>
          <a:lstStyle/>
          <a:p>
            <a:pPr marL="266700" indent="-266700" algn="l" hangingPunct="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Font typeface="맑은 고딕" panose="020B0503020000020004" pitchFamily="50" charset="-127"/>
              <a:buChar char="■"/>
            </a:pPr>
            <a:r>
              <a:rPr lang="ko-KR" altLang="en-US" sz="12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인가구</a:t>
            </a:r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정보</a:t>
            </a: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2732476"/>
              </p:ext>
            </p:extLst>
          </p:nvPr>
        </p:nvGraphicFramePr>
        <p:xfrm>
          <a:off x="357166" y="6388929"/>
          <a:ext cx="6182444" cy="133985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501924"/>
                <a:gridCol w="3168352"/>
                <a:gridCol w="650624"/>
                <a:gridCol w="861544"/>
              </a:tblGrid>
              <a:tr h="250825">
                <a:tc>
                  <a:txBody>
                    <a:bodyPr/>
                    <a:lstStyle/>
                    <a:p>
                      <a:pPr algn="ctr" latinLnBrk="1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ko-KR" sz="1000" kern="0" dirty="0">
                          <a:effectLst/>
                        </a:rPr>
                        <a:t>데이터 명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0" marR="0" marT="85725" marB="85725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ko-KR" sz="1000" kern="0" dirty="0">
                          <a:effectLst/>
                        </a:rPr>
                        <a:t>주요내용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0" marR="0" marT="85725" marB="85725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ko-KR" sz="1000" kern="0" dirty="0" err="1">
                          <a:effectLst/>
                        </a:rPr>
                        <a:t>갱신주기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0" marR="0" marT="85725" marB="85725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ko-KR" sz="1000" kern="0" dirty="0">
                          <a:effectLst/>
                        </a:rPr>
                        <a:t>데이터 출처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0" marR="0" marT="85725" marB="85725" anchor="ctr"/>
                </a:tc>
              </a:tr>
              <a:tr h="25082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ts val="13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0" dirty="0" smtClean="0">
                          <a:effectLst/>
                        </a:rPr>
                        <a:t>소득데이터</a:t>
                      </a:r>
                      <a:endParaRPr lang="ko-KR" altLang="en-US" sz="1000" kern="100" dirty="0" smtClean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5250" marR="95250" marT="85725" marB="85725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effectLst/>
                        </a:rPr>
                        <a:t>- </a:t>
                      </a:r>
                      <a:r>
                        <a:rPr lang="ko-KR" sz="1000" kern="0" dirty="0">
                          <a:effectLst/>
                        </a:rPr>
                        <a:t>블록단위로 가공된 성별</a:t>
                      </a:r>
                      <a:r>
                        <a:rPr lang="en-US" sz="1000" kern="0" dirty="0">
                          <a:effectLst/>
                        </a:rPr>
                        <a:t> / </a:t>
                      </a:r>
                      <a:r>
                        <a:rPr lang="ko-KR" sz="1000" kern="0" dirty="0">
                          <a:effectLst/>
                        </a:rPr>
                        <a:t>연령대별</a:t>
                      </a:r>
                      <a:r>
                        <a:rPr lang="en-US" sz="1000" kern="0" dirty="0">
                          <a:effectLst/>
                        </a:rPr>
                        <a:t> 10</a:t>
                      </a:r>
                      <a:r>
                        <a:rPr lang="ko-KR" sz="1000" kern="0" dirty="0" err="1">
                          <a:effectLst/>
                        </a:rPr>
                        <a:t>분위</a:t>
                      </a:r>
                      <a:r>
                        <a:rPr lang="ko-KR" sz="1000" kern="0" dirty="0">
                          <a:effectLst/>
                        </a:rPr>
                        <a:t> 기중 </a:t>
                      </a:r>
                      <a:r>
                        <a:rPr lang="ko-KR" sz="1000" kern="0" dirty="0" err="1">
                          <a:effectLst/>
                        </a:rPr>
                        <a:t>소득추정액</a:t>
                      </a:r>
                      <a:r>
                        <a:rPr lang="ko-KR" sz="1000" kern="0" dirty="0">
                          <a:effectLst/>
                        </a:rPr>
                        <a:t> 정보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5250" marR="95250" marT="85725" marB="85725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ko-KR" sz="1000" kern="0" dirty="0">
                          <a:effectLst/>
                        </a:rPr>
                        <a:t>반기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0" marR="0" marT="85725" marB="85725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ko-KR" sz="1000" kern="0" dirty="0" err="1" smtClean="0">
                          <a:effectLst/>
                        </a:rPr>
                        <a:t>나이스</a:t>
                      </a:r>
                      <a:r>
                        <a:rPr lang="en-US" sz="1000" kern="0" dirty="0" smtClean="0">
                          <a:effectLst/>
                        </a:rPr>
                        <a:t/>
                      </a:r>
                      <a:br>
                        <a:rPr lang="en-US" sz="1000" kern="0" dirty="0" smtClean="0">
                          <a:effectLst/>
                        </a:rPr>
                      </a:br>
                      <a:r>
                        <a:rPr lang="ko-KR" sz="1000" kern="0" dirty="0" smtClean="0">
                          <a:effectLst/>
                        </a:rPr>
                        <a:t>평가정보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0" marR="0" marT="85725" marB="85725" anchor="ctr"/>
                </a:tc>
              </a:tr>
              <a:tr h="501650">
                <a:tc>
                  <a:txBody>
                    <a:bodyPr/>
                    <a:lstStyle/>
                    <a:p>
                      <a:pPr algn="l" latinLnBrk="1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ko-KR" sz="1000" kern="0" dirty="0" err="1">
                          <a:effectLst/>
                        </a:rPr>
                        <a:t>소비특성</a:t>
                      </a:r>
                      <a:r>
                        <a:rPr lang="ko-KR" sz="1000" kern="0" dirty="0">
                          <a:effectLst/>
                        </a:rPr>
                        <a:t> 데이터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5250" marR="95250" marT="85725" marB="85725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effectLst/>
                        </a:rPr>
                        <a:t>- </a:t>
                      </a:r>
                      <a:r>
                        <a:rPr lang="ko-KR" sz="1000" kern="0" dirty="0" err="1">
                          <a:effectLst/>
                        </a:rPr>
                        <a:t>블록별</a:t>
                      </a:r>
                      <a:r>
                        <a:rPr lang="ko-KR" sz="1000" kern="0" dirty="0">
                          <a:effectLst/>
                        </a:rPr>
                        <a:t> 소비유형별 비율</a:t>
                      </a:r>
                      <a:r>
                        <a:rPr lang="en-US" sz="1000" kern="0" dirty="0">
                          <a:effectLst/>
                        </a:rPr>
                        <a:t>(</a:t>
                      </a:r>
                      <a:r>
                        <a:rPr lang="ko-KR" sz="1000" kern="0" dirty="0">
                          <a:effectLst/>
                        </a:rPr>
                        <a:t>식료품</a:t>
                      </a:r>
                      <a:r>
                        <a:rPr lang="en-US" sz="1000" kern="0" dirty="0">
                          <a:effectLst/>
                        </a:rPr>
                        <a:t>, </a:t>
                      </a:r>
                      <a:r>
                        <a:rPr lang="ko-KR" sz="1000" kern="0" dirty="0">
                          <a:effectLst/>
                        </a:rPr>
                        <a:t>의류 및 신발</a:t>
                      </a:r>
                      <a:r>
                        <a:rPr lang="en-US" sz="1000" kern="0" dirty="0">
                          <a:effectLst/>
                        </a:rPr>
                        <a:t>,</a:t>
                      </a:r>
                      <a:r>
                        <a:rPr lang="ko-KR" sz="1000" kern="0" dirty="0">
                          <a:effectLst/>
                        </a:rPr>
                        <a:t>가사용품</a:t>
                      </a:r>
                      <a:r>
                        <a:rPr lang="en-US" sz="1000" kern="0" dirty="0">
                          <a:effectLst/>
                        </a:rPr>
                        <a:t>, </a:t>
                      </a:r>
                      <a:r>
                        <a:rPr lang="ko-KR" sz="1000" kern="0" dirty="0">
                          <a:effectLst/>
                        </a:rPr>
                        <a:t>의료</a:t>
                      </a:r>
                      <a:r>
                        <a:rPr lang="en-US" sz="1000" kern="0" dirty="0">
                          <a:effectLst/>
                        </a:rPr>
                        <a:t>, </a:t>
                      </a:r>
                      <a:r>
                        <a:rPr lang="ko-KR" sz="1000" kern="0" dirty="0">
                          <a:effectLst/>
                        </a:rPr>
                        <a:t>탈것</a:t>
                      </a:r>
                      <a:r>
                        <a:rPr lang="en-US" sz="1000" kern="0" dirty="0">
                          <a:effectLst/>
                        </a:rPr>
                        <a:t>, </a:t>
                      </a:r>
                      <a:r>
                        <a:rPr lang="ko-KR" sz="1000" kern="0" dirty="0">
                          <a:effectLst/>
                        </a:rPr>
                        <a:t>여가</a:t>
                      </a:r>
                      <a:r>
                        <a:rPr lang="en-US" sz="1000" kern="0" dirty="0">
                          <a:effectLst/>
                        </a:rPr>
                        <a:t>, </a:t>
                      </a:r>
                      <a:r>
                        <a:rPr lang="ko-KR" sz="1000" kern="0" dirty="0">
                          <a:effectLst/>
                        </a:rPr>
                        <a:t>문화</a:t>
                      </a:r>
                      <a:r>
                        <a:rPr lang="en-US" sz="1000" kern="0" dirty="0">
                          <a:effectLst/>
                        </a:rPr>
                        <a:t>, </a:t>
                      </a:r>
                      <a:r>
                        <a:rPr lang="ko-KR" sz="1000" kern="0" dirty="0">
                          <a:effectLst/>
                        </a:rPr>
                        <a:t>교육</a:t>
                      </a:r>
                      <a:r>
                        <a:rPr lang="en-US" sz="1000" kern="0" dirty="0">
                          <a:effectLst/>
                        </a:rPr>
                        <a:t>, </a:t>
                      </a:r>
                      <a:r>
                        <a:rPr lang="ko-KR" sz="1000" kern="0" dirty="0">
                          <a:effectLst/>
                        </a:rPr>
                        <a:t>커피</a:t>
                      </a:r>
                      <a:r>
                        <a:rPr lang="en-US" sz="1000" kern="0" dirty="0">
                          <a:effectLst/>
                        </a:rPr>
                        <a:t>, </a:t>
                      </a:r>
                      <a:r>
                        <a:rPr lang="ko-KR" sz="1000" kern="0" dirty="0">
                          <a:effectLst/>
                        </a:rPr>
                        <a:t>주류</a:t>
                      </a:r>
                      <a:r>
                        <a:rPr lang="en-US" sz="1000" kern="0" dirty="0">
                          <a:effectLst/>
                        </a:rPr>
                        <a:t>)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5250" marR="95250" marT="85725" marB="85725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ko-KR" sz="1000" kern="0" dirty="0">
                          <a:effectLst/>
                        </a:rPr>
                        <a:t>반기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0" marR="0" marT="85725" marB="85725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ko-KR" sz="1000" kern="0" dirty="0" err="1">
                          <a:effectLst/>
                        </a:rPr>
                        <a:t>나이스</a:t>
                      </a:r>
                      <a:r>
                        <a:rPr lang="en-US" sz="1000" kern="0" dirty="0">
                          <a:effectLst/>
                        </a:rPr>
                        <a:t/>
                      </a:r>
                      <a:br>
                        <a:rPr lang="en-US" sz="1000" kern="0" dirty="0">
                          <a:effectLst/>
                        </a:rPr>
                      </a:br>
                      <a:r>
                        <a:rPr lang="ko-KR" sz="1000" kern="0" dirty="0" err="1">
                          <a:effectLst/>
                        </a:rPr>
                        <a:t>평가정보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0" marR="0" marT="85725" marB="85725" anchor="ctr"/>
                </a:tc>
              </a:tr>
            </a:tbl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488319" y="5994370"/>
            <a:ext cx="5821074" cy="33361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25400"/>
            </a:sp3d>
          </a:bodyPr>
          <a:lstStyle/>
          <a:p>
            <a:pPr marL="266700" indent="-266700" algn="l" hangingPunct="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Font typeface="맑은 고딕" panose="020B0503020000020004" pitchFamily="50" charset="-127"/>
              <a:buChar char="■"/>
            </a:pPr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구매력 정보</a:t>
            </a: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5" name="그룹 3"/>
          <p:cNvGrpSpPr/>
          <p:nvPr/>
        </p:nvGrpSpPr>
        <p:grpSpPr>
          <a:xfrm>
            <a:off x="479882" y="1315023"/>
            <a:ext cx="5604792" cy="398813"/>
            <a:chOff x="398857" y="1424608"/>
            <a:chExt cx="5604792" cy="432048"/>
          </a:xfrm>
        </p:grpSpPr>
        <p:sp>
          <p:nvSpPr>
            <p:cNvPr id="16" name="TextBox 15"/>
            <p:cNvSpPr txBox="1"/>
            <p:nvPr/>
          </p:nvSpPr>
          <p:spPr>
            <a:xfrm>
              <a:off x="398857" y="1424608"/>
              <a:ext cx="5604792" cy="366768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>
                <a:bevelT w="1270" h="25400"/>
              </a:sp3d>
            </a:bodyPr>
            <a:lstStyle/>
            <a:p>
              <a:pPr algn="l" latinLnBrk="0" hangingPunct="0">
                <a:spcBef>
                  <a:spcPts val="0"/>
                </a:spcBef>
                <a:buClr>
                  <a:schemeClr val="accent1">
                    <a:lumMod val="75000"/>
                  </a:schemeClr>
                </a:buClr>
              </a:pPr>
              <a:r>
                <a:rPr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분석 </a:t>
              </a:r>
              <a:r>
                <a:rPr lang="ko-KR" altLang="en-US" sz="16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데이터 셋</a:t>
              </a:r>
              <a:endPara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445157" y="1793940"/>
              <a:ext cx="1692000" cy="62716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06389321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2996952" y="8883803"/>
            <a:ext cx="914400" cy="260197"/>
          </a:xfrm>
          <a:prstGeom prst="rect">
            <a:avLst/>
          </a:prstGeom>
          <a:noFill/>
        </p:spPr>
        <p:txBody>
          <a:bodyPr wrap="none" rtlCol="0" anchor="ctr" anchorCtr="0">
            <a:noAutofit/>
          </a:bodyPr>
          <a:lstStyle/>
          <a:p>
            <a:fld id="{8E94B1BD-360C-4D98-9AAF-0C4F815335CB}" type="slidenum">
              <a:rPr lang="ko-KR" altLang="en-US" sz="1100" b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7</a:t>
            </a:fld>
            <a:endParaRPr lang="ko-KR" altLang="en-US" sz="11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" name="그룹 3"/>
          <p:cNvGrpSpPr/>
          <p:nvPr/>
        </p:nvGrpSpPr>
        <p:grpSpPr>
          <a:xfrm>
            <a:off x="479882" y="1315023"/>
            <a:ext cx="5604792" cy="398813"/>
            <a:chOff x="398857" y="1424608"/>
            <a:chExt cx="5604792" cy="432048"/>
          </a:xfrm>
        </p:grpSpPr>
        <p:sp>
          <p:nvSpPr>
            <p:cNvPr id="6" name="TextBox 5"/>
            <p:cNvSpPr txBox="1"/>
            <p:nvPr/>
          </p:nvSpPr>
          <p:spPr>
            <a:xfrm>
              <a:off x="398857" y="1424608"/>
              <a:ext cx="5604792" cy="366768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>
                <a:bevelT w="1270" h="25400"/>
              </a:sp3d>
            </a:bodyPr>
            <a:lstStyle/>
            <a:p>
              <a:pPr latinLnBrk="0" hangingPunct="0">
                <a:buClr>
                  <a:schemeClr val="accent1">
                    <a:lumMod val="75000"/>
                  </a:schemeClr>
                </a:buClr>
              </a:pPr>
              <a:r>
                <a:rPr lang="ko-KR" altLang="en-US" sz="16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분석 데이터 셋</a:t>
              </a:r>
              <a:endPara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445157" y="1793940"/>
              <a:ext cx="1692000" cy="62716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59" name="TextBox 58"/>
          <p:cNvSpPr txBox="1"/>
          <p:nvPr/>
        </p:nvSpPr>
        <p:spPr>
          <a:xfrm>
            <a:off x="476671" y="1954841"/>
            <a:ext cx="5821074" cy="33361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25400"/>
            </a:sp3d>
          </a:bodyPr>
          <a:lstStyle/>
          <a:p>
            <a:pPr marL="266700" indent="-266700" algn="l" hangingPunct="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Font typeface="맑은 고딕" panose="020B0503020000020004" pitchFamily="50" charset="-127"/>
              <a:buChar char="■"/>
            </a:pPr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기반 정보</a:t>
            </a: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4922998"/>
              </p:ext>
            </p:extLst>
          </p:nvPr>
        </p:nvGraphicFramePr>
        <p:xfrm>
          <a:off x="342900" y="2476572"/>
          <a:ext cx="6182444" cy="368088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501924">
                  <a:extLst>
                    <a:ext uri="{9D8B030D-6E8A-4147-A177-3AD203B41FA5}">
                      <a16:colId xmlns:a16="http://schemas.microsoft.com/office/drawing/2014/main" xmlns="" val="1953498767"/>
                    </a:ext>
                  </a:extLst>
                </a:gridCol>
                <a:gridCol w="3168352">
                  <a:extLst>
                    <a:ext uri="{9D8B030D-6E8A-4147-A177-3AD203B41FA5}">
                      <a16:colId xmlns:a16="http://schemas.microsoft.com/office/drawing/2014/main" xmlns="" val="4238347693"/>
                    </a:ext>
                  </a:extLst>
                </a:gridCol>
                <a:gridCol w="650624">
                  <a:extLst>
                    <a:ext uri="{9D8B030D-6E8A-4147-A177-3AD203B41FA5}">
                      <a16:colId xmlns:a16="http://schemas.microsoft.com/office/drawing/2014/main" xmlns="" val="3131586089"/>
                    </a:ext>
                  </a:extLst>
                </a:gridCol>
                <a:gridCol w="861544">
                  <a:extLst>
                    <a:ext uri="{9D8B030D-6E8A-4147-A177-3AD203B41FA5}">
                      <a16:colId xmlns:a16="http://schemas.microsoft.com/office/drawing/2014/main" xmlns="" val="68975101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ko-KR" sz="1000" kern="0" dirty="0">
                          <a:effectLst/>
                        </a:rPr>
                        <a:t>데이터 명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0" marR="0" marT="85725" marB="85725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ko-KR" sz="1000" kern="0">
                          <a:effectLst/>
                        </a:rPr>
                        <a:t>주요내용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0" marR="0" marT="85725" marB="85725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ko-KR" sz="1000" kern="0">
                          <a:effectLst/>
                        </a:rPr>
                        <a:t>갱신주기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0" marR="0" marT="85725" marB="85725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ko-KR" sz="1000" kern="0">
                          <a:effectLst/>
                        </a:rPr>
                        <a:t>데이터 출처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0" marR="0" marT="85725" marB="85725" anchor="ctr"/>
                </a:tc>
                <a:extLst>
                  <a:ext uri="{0D108BD9-81ED-4DB2-BD59-A6C34878D82A}">
                    <a16:rowId xmlns:a16="http://schemas.microsoft.com/office/drawing/2014/main" xmlns="" val="265917136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ko-KR" sz="1000" kern="0">
                          <a:effectLst/>
                        </a:rPr>
                        <a:t>건물</a:t>
                      </a:r>
                      <a:r>
                        <a:rPr lang="en-US" sz="1000" kern="0">
                          <a:effectLst/>
                        </a:rPr>
                        <a:t> DB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5250" marR="95250" marT="85725" marB="85725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effectLst/>
                        </a:rPr>
                        <a:t>- </a:t>
                      </a:r>
                      <a:r>
                        <a:rPr lang="ko-KR" sz="1000" kern="0" dirty="0">
                          <a:effectLst/>
                        </a:rPr>
                        <a:t>건물의 용도</a:t>
                      </a:r>
                      <a:r>
                        <a:rPr lang="en-US" sz="1000" kern="0" dirty="0">
                          <a:effectLst/>
                        </a:rPr>
                        <a:t>, </a:t>
                      </a:r>
                      <a:r>
                        <a:rPr lang="ko-KR" sz="1000" kern="0" dirty="0">
                          <a:effectLst/>
                        </a:rPr>
                        <a:t>층수</a:t>
                      </a:r>
                      <a:r>
                        <a:rPr lang="en-US" sz="1000" kern="0" dirty="0">
                          <a:effectLst/>
                        </a:rPr>
                        <a:t>, </a:t>
                      </a:r>
                      <a:r>
                        <a:rPr lang="ko-KR" sz="1000" kern="0" dirty="0">
                          <a:effectLst/>
                        </a:rPr>
                        <a:t>면적</a:t>
                      </a:r>
                      <a:r>
                        <a:rPr lang="en-US" sz="1000" kern="0" dirty="0">
                          <a:effectLst/>
                        </a:rPr>
                        <a:t>, </a:t>
                      </a:r>
                      <a:r>
                        <a:rPr lang="ko-KR" sz="1000" kern="0" dirty="0" err="1">
                          <a:effectLst/>
                        </a:rPr>
                        <a:t>주출입구</a:t>
                      </a:r>
                      <a:r>
                        <a:rPr lang="en-US" sz="1000" kern="0" dirty="0">
                          <a:effectLst/>
                        </a:rPr>
                        <a:t>, </a:t>
                      </a:r>
                      <a:r>
                        <a:rPr lang="ko-KR" sz="1000" kern="0" dirty="0" err="1">
                          <a:effectLst/>
                        </a:rPr>
                        <a:t>건축일자</a:t>
                      </a:r>
                      <a:r>
                        <a:rPr lang="en-US" sz="1000" kern="0" dirty="0">
                          <a:effectLst/>
                        </a:rPr>
                        <a:t>, </a:t>
                      </a:r>
                      <a:r>
                        <a:rPr lang="ko-KR" sz="1000" kern="0" dirty="0" err="1">
                          <a:effectLst/>
                        </a:rPr>
                        <a:t>주차장여부</a:t>
                      </a:r>
                      <a:r>
                        <a:rPr lang="en-US" sz="1000" kern="0" dirty="0">
                          <a:effectLst/>
                        </a:rPr>
                        <a:t>, </a:t>
                      </a:r>
                      <a:r>
                        <a:rPr lang="ko-KR" sz="1000" kern="0" dirty="0" err="1">
                          <a:effectLst/>
                        </a:rPr>
                        <a:t>접도정보</a:t>
                      </a:r>
                      <a:r>
                        <a:rPr lang="en-US" sz="1000" kern="0" dirty="0">
                          <a:effectLst/>
                        </a:rPr>
                        <a:t>, </a:t>
                      </a:r>
                      <a:r>
                        <a:rPr lang="ko-KR" sz="1000" kern="0" dirty="0">
                          <a:effectLst/>
                        </a:rPr>
                        <a:t>토지의 형상 등</a:t>
                      </a:r>
                      <a:r>
                        <a:rPr lang="en-US" sz="1000" kern="0" dirty="0">
                          <a:effectLst/>
                        </a:rPr>
                        <a:t>(</a:t>
                      </a:r>
                      <a:r>
                        <a:rPr lang="ko-KR" sz="1000" kern="0" dirty="0" err="1">
                          <a:effectLst/>
                        </a:rPr>
                        <a:t>새주소건물</a:t>
                      </a:r>
                      <a:r>
                        <a:rPr lang="en-US" sz="1000" kern="0" dirty="0">
                          <a:effectLst/>
                        </a:rPr>
                        <a:t>+</a:t>
                      </a:r>
                      <a:r>
                        <a:rPr lang="ko-KR" sz="1000" kern="0" dirty="0">
                          <a:effectLst/>
                        </a:rPr>
                        <a:t>건축물대장</a:t>
                      </a:r>
                      <a:r>
                        <a:rPr lang="en-US" sz="1000" kern="0" dirty="0">
                          <a:effectLst/>
                        </a:rPr>
                        <a:t>)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5250" marR="95250" marT="85725" marB="85725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ko-KR" sz="1000" kern="0">
                          <a:effectLst/>
                        </a:rPr>
                        <a:t>반기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0" marR="0" marT="85725" marB="85725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ko-KR" sz="1000" kern="0">
                          <a:effectLst/>
                        </a:rPr>
                        <a:t>서울시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0" marR="0" marT="85725" marB="85725" anchor="ctr"/>
                </a:tc>
                <a:extLst>
                  <a:ext uri="{0D108BD9-81ED-4DB2-BD59-A6C34878D82A}">
                    <a16:rowId xmlns:a16="http://schemas.microsoft.com/office/drawing/2014/main" xmlns="" val="38111265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ko-KR" sz="1000" kern="0">
                          <a:effectLst/>
                        </a:rPr>
                        <a:t>버스정류장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5250" marR="95250" marT="85725" marB="85725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</a:rPr>
                        <a:t>- </a:t>
                      </a:r>
                      <a:r>
                        <a:rPr lang="ko-KR" sz="1000" kern="0">
                          <a:effectLst/>
                        </a:rPr>
                        <a:t>시내 버스 정류장 정보</a:t>
                      </a:r>
                      <a:r>
                        <a:rPr lang="en-US" sz="1000" kern="0">
                          <a:effectLst/>
                        </a:rPr>
                        <a:t>(</a:t>
                      </a:r>
                      <a:r>
                        <a:rPr lang="ko-KR" sz="1000" kern="0">
                          <a:effectLst/>
                        </a:rPr>
                        <a:t>버스노선</a:t>
                      </a:r>
                      <a:r>
                        <a:rPr lang="en-US" sz="1000" kern="0">
                          <a:effectLst/>
                        </a:rPr>
                        <a:t>, </a:t>
                      </a:r>
                      <a:r>
                        <a:rPr lang="ko-KR" sz="1000" kern="0">
                          <a:effectLst/>
                        </a:rPr>
                        <a:t>위치정보</a:t>
                      </a:r>
                      <a:r>
                        <a:rPr lang="en-US" sz="1000" kern="0">
                          <a:effectLst/>
                        </a:rPr>
                        <a:t>)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5250" marR="95250" marT="85725" marB="85725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ko-KR" sz="1000" kern="0">
                          <a:effectLst/>
                        </a:rPr>
                        <a:t>월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0" marR="0" marT="85725" marB="85725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ko-KR" sz="1000" kern="0">
                          <a:effectLst/>
                        </a:rPr>
                        <a:t>서울시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0" marR="0" marT="85725" marB="85725" anchor="ctr"/>
                </a:tc>
                <a:extLst>
                  <a:ext uri="{0D108BD9-81ED-4DB2-BD59-A6C34878D82A}">
                    <a16:rowId xmlns:a16="http://schemas.microsoft.com/office/drawing/2014/main" xmlns="" val="29116682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ko-KR" sz="1000" kern="0">
                          <a:effectLst/>
                        </a:rPr>
                        <a:t>지하철역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5250" marR="95250" marT="85725" marB="85725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</a:rPr>
                        <a:t>- </a:t>
                      </a:r>
                      <a:r>
                        <a:rPr lang="ko-KR" sz="1000" kern="0">
                          <a:effectLst/>
                        </a:rPr>
                        <a:t>지하철역사 정보</a:t>
                      </a:r>
                      <a:r>
                        <a:rPr lang="en-US" sz="1000" kern="0">
                          <a:effectLst/>
                        </a:rPr>
                        <a:t>(</a:t>
                      </a:r>
                      <a:r>
                        <a:rPr lang="ko-KR" sz="1000" kern="0">
                          <a:effectLst/>
                        </a:rPr>
                        <a:t>노선</a:t>
                      </a:r>
                      <a:r>
                        <a:rPr lang="en-US" sz="1000" kern="0">
                          <a:effectLst/>
                        </a:rPr>
                        <a:t>, </a:t>
                      </a:r>
                      <a:r>
                        <a:rPr lang="ko-KR" sz="1000" kern="0">
                          <a:effectLst/>
                        </a:rPr>
                        <a:t>위치정보</a:t>
                      </a:r>
                      <a:r>
                        <a:rPr lang="en-US" sz="1000" kern="0">
                          <a:effectLst/>
                        </a:rPr>
                        <a:t>)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5250" marR="95250" marT="85725" marB="85725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ko-KR" sz="1000" kern="0">
                          <a:effectLst/>
                        </a:rPr>
                        <a:t>년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0" marR="0" marT="85725" marB="85725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ko-KR" sz="1000" kern="0">
                          <a:effectLst/>
                        </a:rPr>
                        <a:t>서울시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0" marR="0" marT="85725" marB="85725" anchor="ctr"/>
                </a:tc>
                <a:extLst>
                  <a:ext uri="{0D108BD9-81ED-4DB2-BD59-A6C34878D82A}">
                    <a16:rowId xmlns:a16="http://schemas.microsoft.com/office/drawing/2014/main" xmlns="" val="1179020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ko-KR" sz="1000" kern="0">
                          <a:effectLst/>
                        </a:rPr>
                        <a:t>주요</a:t>
                      </a:r>
                      <a:r>
                        <a:rPr lang="en-US" sz="1000" kern="0">
                          <a:effectLst/>
                        </a:rPr>
                        <a:t>/</a:t>
                      </a:r>
                      <a:r>
                        <a:rPr lang="ko-KR" sz="1000" kern="0">
                          <a:effectLst/>
                        </a:rPr>
                        <a:t>집객 시설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5250" marR="95250" marT="85725" marB="85725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</a:rPr>
                        <a:t>- </a:t>
                      </a:r>
                      <a:r>
                        <a:rPr lang="ko-KR" sz="1000" kern="0">
                          <a:effectLst/>
                        </a:rPr>
                        <a:t>주요</a:t>
                      </a:r>
                      <a:r>
                        <a:rPr lang="en-US" sz="1000" kern="0">
                          <a:effectLst/>
                        </a:rPr>
                        <a:t>/</a:t>
                      </a:r>
                      <a:r>
                        <a:rPr lang="ko-KR" sz="1000" kern="0">
                          <a:effectLst/>
                        </a:rPr>
                        <a:t>집객시설 구분 및 위치정보</a:t>
                      </a:r>
                      <a:r>
                        <a:rPr lang="en-US" sz="1000" kern="0">
                          <a:effectLst/>
                        </a:rPr>
                        <a:t>(</a:t>
                      </a:r>
                      <a:r>
                        <a:rPr lang="ko-KR" sz="1000" kern="0">
                          <a:effectLst/>
                        </a:rPr>
                        <a:t>관공서</a:t>
                      </a:r>
                      <a:r>
                        <a:rPr lang="en-US" sz="1000" kern="0">
                          <a:effectLst/>
                        </a:rPr>
                        <a:t>, </a:t>
                      </a:r>
                      <a:r>
                        <a:rPr lang="ko-KR" sz="1000" kern="0">
                          <a:effectLst/>
                        </a:rPr>
                        <a:t>금융기관</a:t>
                      </a:r>
                      <a:r>
                        <a:rPr lang="en-US" sz="1000" kern="0">
                          <a:effectLst/>
                        </a:rPr>
                        <a:t>, </a:t>
                      </a:r>
                      <a:r>
                        <a:rPr lang="ko-KR" sz="1000" kern="0">
                          <a:effectLst/>
                        </a:rPr>
                        <a:t>병권</a:t>
                      </a:r>
                      <a:r>
                        <a:rPr lang="en-US" sz="1000" kern="0">
                          <a:effectLst/>
                        </a:rPr>
                        <a:t>, </a:t>
                      </a:r>
                      <a:r>
                        <a:rPr lang="ko-KR" sz="1000" kern="0">
                          <a:effectLst/>
                        </a:rPr>
                        <a:t>학교</a:t>
                      </a:r>
                      <a:r>
                        <a:rPr lang="en-US" sz="1000" kern="0">
                          <a:effectLst/>
                        </a:rPr>
                        <a:t>, </a:t>
                      </a:r>
                      <a:r>
                        <a:rPr lang="ko-KR" sz="1000" kern="0">
                          <a:effectLst/>
                        </a:rPr>
                        <a:t>유통점</a:t>
                      </a:r>
                      <a:r>
                        <a:rPr lang="en-US" sz="1000" kern="0">
                          <a:effectLst/>
                        </a:rPr>
                        <a:t>, </a:t>
                      </a:r>
                      <a:r>
                        <a:rPr lang="ko-KR" sz="1000" kern="0">
                          <a:effectLst/>
                        </a:rPr>
                        <a:t>문화관광</a:t>
                      </a:r>
                      <a:r>
                        <a:rPr lang="en-US" sz="1000" kern="0">
                          <a:effectLst/>
                        </a:rPr>
                        <a:t> / </a:t>
                      </a:r>
                      <a:r>
                        <a:rPr lang="ko-KR" sz="1000" kern="0">
                          <a:effectLst/>
                        </a:rPr>
                        <a:t>영화관</a:t>
                      </a:r>
                      <a:r>
                        <a:rPr lang="en-US" sz="1000" kern="0">
                          <a:effectLst/>
                        </a:rPr>
                        <a:t>, </a:t>
                      </a:r>
                      <a:r>
                        <a:rPr lang="ko-KR" sz="1000" kern="0">
                          <a:effectLst/>
                        </a:rPr>
                        <a:t>숙박시설</a:t>
                      </a:r>
                      <a:r>
                        <a:rPr lang="en-US" sz="1000" kern="0">
                          <a:effectLst/>
                        </a:rPr>
                        <a:t>, </a:t>
                      </a:r>
                      <a:r>
                        <a:rPr lang="ko-KR" sz="1000" kern="0">
                          <a:effectLst/>
                        </a:rPr>
                        <a:t>교통관련 시설</a:t>
                      </a:r>
                      <a:r>
                        <a:rPr lang="en-US" sz="1000" kern="0">
                          <a:effectLst/>
                        </a:rPr>
                        <a:t>)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5250" marR="95250" marT="85725" marB="85725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ko-KR" sz="1000" kern="0">
                          <a:effectLst/>
                        </a:rPr>
                        <a:t>반기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0" marR="0" marT="85725" marB="85725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ko-KR" sz="1000" kern="0">
                          <a:effectLst/>
                        </a:rPr>
                        <a:t>각급기관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0" marR="0" marT="85725" marB="85725" anchor="ctr"/>
                </a:tc>
                <a:extLst>
                  <a:ext uri="{0D108BD9-81ED-4DB2-BD59-A6C34878D82A}">
                    <a16:rowId xmlns:a16="http://schemas.microsoft.com/office/drawing/2014/main" xmlns="" val="42612379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ko-KR" sz="1000" kern="0" dirty="0" err="1">
                          <a:effectLst/>
                        </a:rPr>
                        <a:t>도로명</a:t>
                      </a:r>
                      <a:r>
                        <a:rPr lang="ko-KR" sz="1000" kern="0" dirty="0">
                          <a:effectLst/>
                        </a:rPr>
                        <a:t> 주소 도로링크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5250" marR="95250" marT="85725" marB="85725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effectLst/>
                        </a:rPr>
                        <a:t>- </a:t>
                      </a:r>
                      <a:r>
                        <a:rPr lang="ko-KR" sz="1000" kern="0" dirty="0" err="1">
                          <a:effectLst/>
                        </a:rPr>
                        <a:t>도로명</a:t>
                      </a:r>
                      <a:r>
                        <a:rPr lang="ko-KR" sz="1000" kern="0" dirty="0">
                          <a:effectLst/>
                        </a:rPr>
                        <a:t> 주소 지도 데이터</a:t>
                      </a:r>
                      <a:r>
                        <a:rPr lang="en-US" sz="1000" kern="0" dirty="0">
                          <a:effectLst/>
                        </a:rPr>
                        <a:t/>
                      </a:r>
                      <a:br>
                        <a:rPr lang="en-US" sz="1000" kern="0" dirty="0">
                          <a:effectLst/>
                        </a:rPr>
                      </a:br>
                      <a:r>
                        <a:rPr lang="en-US" sz="1000" kern="0" dirty="0">
                          <a:effectLst/>
                        </a:rPr>
                        <a:t>- </a:t>
                      </a:r>
                      <a:r>
                        <a:rPr lang="ko-KR" sz="1000" kern="0" dirty="0">
                          <a:effectLst/>
                        </a:rPr>
                        <a:t>도로구간 데이터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5250" marR="95250" marT="85725" marB="85725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ko-KR" sz="1000" kern="0" dirty="0">
                          <a:effectLst/>
                        </a:rPr>
                        <a:t>반기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0" marR="0" marT="85725" marB="85725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ko-KR" sz="1000" kern="0" dirty="0">
                          <a:effectLst/>
                        </a:rPr>
                        <a:t>서울시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0" marR="0" marT="85725" marB="85725" anchor="ctr"/>
                </a:tc>
                <a:extLst>
                  <a:ext uri="{0D108BD9-81ED-4DB2-BD59-A6C34878D82A}">
                    <a16:rowId xmlns:a16="http://schemas.microsoft.com/office/drawing/2014/main" xmlns="" val="2751883758"/>
                  </a:ext>
                </a:extLst>
              </a:tr>
              <a:tr h="334433">
                <a:tc>
                  <a:txBody>
                    <a:bodyPr/>
                    <a:lstStyle/>
                    <a:p>
                      <a:pPr algn="l" latinLnBrk="1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ko-KR" sz="1000" kern="0" dirty="0" err="1">
                          <a:effectLst/>
                        </a:rPr>
                        <a:t>블록데이터</a:t>
                      </a:r>
                      <a:r>
                        <a:rPr lang="en-US" sz="1000" kern="0" dirty="0">
                          <a:effectLst/>
                        </a:rPr>
                        <a:t>(</a:t>
                      </a:r>
                      <a:r>
                        <a:rPr lang="ko-KR" sz="1000" kern="0" dirty="0" err="1">
                          <a:effectLst/>
                        </a:rPr>
                        <a:t>블록영역</a:t>
                      </a:r>
                      <a:r>
                        <a:rPr lang="en-US" sz="1000" kern="0" dirty="0">
                          <a:effectLst/>
                        </a:rPr>
                        <a:t>)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726" marR="62726" marT="56453" marB="56453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effectLst/>
                        </a:rPr>
                        <a:t>- </a:t>
                      </a:r>
                      <a:r>
                        <a:rPr lang="ko-KR" sz="1000" kern="0" dirty="0">
                          <a:effectLst/>
                        </a:rPr>
                        <a:t>서울시</a:t>
                      </a:r>
                      <a:r>
                        <a:rPr lang="en-US" sz="1000" kern="0" dirty="0">
                          <a:effectLst/>
                        </a:rPr>
                        <a:t> 6</a:t>
                      </a:r>
                      <a:r>
                        <a:rPr lang="ko-KR" sz="1000" kern="0" dirty="0" smtClean="0">
                          <a:effectLst/>
                        </a:rPr>
                        <a:t>만</a:t>
                      </a:r>
                      <a:r>
                        <a:rPr lang="en-US" altLang="ko-KR" sz="1000" kern="0" dirty="0" smtClean="0">
                          <a:effectLst/>
                        </a:rPr>
                        <a:t>8</a:t>
                      </a:r>
                      <a:r>
                        <a:rPr lang="ko-KR" sz="1000" kern="0" dirty="0" smtClean="0">
                          <a:effectLst/>
                        </a:rPr>
                        <a:t>천 </a:t>
                      </a:r>
                      <a:r>
                        <a:rPr lang="ko-KR" sz="1000" kern="0" dirty="0">
                          <a:effectLst/>
                        </a:rPr>
                        <a:t>여개의 블록영역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726" marR="62726" marT="56453" marB="56453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ko-KR" sz="1000" kern="0" dirty="0">
                          <a:effectLst/>
                        </a:rPr>
                        <a:t>년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0" marR="0" marT="56453" marB="56453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ko-KR" sz="1000" kern="0" dirty="0" err="1">
                          <a:effectLst/>
                        </a:rPr>
                        <a:t>오픈메이트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0" marR="0" marT="56453" marB="56453" anchor="ctr"/>
                </a:tc>
              </a:tr>
              <a:tr h="0">
                <a:tc>
                  <a:txBody>
                    <a:bodyPr/>
                    <a:lstStyle/>
                    <a:p>
                      <a:pPr algn="l" latinLnBrk="1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ko-KR" sz="1000" kern="0" dirty="0">
                          <a:effectLst/>
                        </a:rPr>
                        <a:t>블록유형화</a:t>
                      </a:r>
                      <a:r>
                        <a:rPr lang="en-US" sz="1000" kern="0" dirty="0">
                          <a:effectLst/>
                        </a:rPr>
                        <a:t>(</a:t>
                      </a:r>
                      <a:r>
                        <a:rPr lang="ko-KR" sz="1000" kern="0" dirty="0">
                          <a:effectLst/>
                        </a:rPr>
                        <a:t>블록속성데이터</a:t>
                      </a:r>
                      <a:r>
                        <a:rPr lang="en-US" sz="1000" kern="0" dirty="0">
                          <a:effectLst/>
                        </a:rPr>
                        <a:t>)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5250" marR="95250" marT="85725" marB="85725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effectLst/>
                        </a:rPr>
                        <a:t>- </a:t>
                      </a:r>
                      <a:r>
                        <a:rPr lang="ko-KR" sz="1000" kern="0" dirty="0">
                          <a:effectLst/>
                        </a:rPr>
                        <a:t>서울시</a:t>
                      </a:r>
                      <a:r>
                        <a:rPr lang="en-US" sz="1000" kern="0" dirty="0">
                          <a:effectLst/>
                        </a:rPr>
                        <a:t> 6</a:t>
                      </a:r>
                      <a:r>
                        <a:rPr lang="ko-KR" sz="1000" kern="0" dirty="0" smtClean="0">
                          <a:effectLst/>
                        </a:rPr>
                        <a:t>만</a:t>
                      </a:r>
                      <a:r>
                        <a:rPr lang="en-US" altLang="ko-KR" sz="1000" kern="0" dirty="0" smtClean="0">
                          <a:effectLst/>
                        </a:rPr>
                        <a:t>8</a:t>
                      </a:r>
                      <a:r>
                        <a:rPr lang="ko-KR" sz="1000" kern="0" dirty="0" smtClean="0">
                          <a:effectLst/>
                        </a:rPr>
                        <a:t>천 </a:t>
                      </a:r>
                      <a:r>
                        <a:rPr lang="ko-KR" sz="1000" kern="0" dirty="0">
                          <a:effectLst/>
                        </a:rPr>
                        <a:t>여개의 블록에 대한 배후지 속성 정보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5250" marR="95250" marT="85725" marB="85725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ko-KR" sz="1000" kern="0" dirty="0">
                          <a:effectLst/>
                        </a:rPr>
                        <a:t>년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0" marR="0" marT="85725" marB="85725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ko-KR" sz="1000" kern="0" dirty="0" err="1">
                          <a:effectLst/>
                        </a:rPr>
                        <a:t>오픈메이트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0" marR="0" marT="85725" marB="85725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83907694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2996952" y="8883803"/>
            <a:ext cx="914400" cy="260197"/>
          </a:xfrm>
          <a:prstGeom prst="rect">
            <a:avLst/>
          </a:prstGeom>
          <a:noFill/>
        </p:spPr>
        <p:txBody>
          <a:bodyPr wrap="none" rtlCol="0" anchor="ctr" anchorCtr="0">
            <a:noAutofit/>
          </a:bodyPr>
          <a:lstStyle/>
          <a:p>
            <a:fld id="{8E94B1BD-360C-4D98-9AAF-0C4F815335CB}" type="slidenum">
              <a:rPr lang="ko-KR" altLang="en-US" sz="1100" b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8</a:t>
            </a:fld>
            <a:endParaRPr lang="ko-KR" altLang="en-US" sz="11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476671" y="3888247"/>
            <a:ext cx="5821074" cy="33361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25400"/>
            </a:sp3d>
          </a:bodyPr>
          <a:lstStyle/>
          <a:p>
            <a:pPr marL="266700" indent="-266700" algn="l" hangingPunct="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Font typeface="맑은 고딕" panose="020B0503020000020004" pitchFamily="50" charset="-127"/>
              <a:buChar char="■"/>
            </a:pPr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정의 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및 구축 과정 </a:t>
            </a: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1" name="TextBox 180"/>
          <p:cNvSpPr txBox="1"/>
          <p:nvPr/>
        </p:nvSpPr>
        <p:spPr>
          <a:xfrm>
            <a:off x="2411734" y="4315764"/>
            <a:ext cx="2034531" cy="26161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골목상권 개념 및 기준 정의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  <a:endParaRPr lang="ko-KR" altLang="en-US" sz="11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28" y="4720376"/>
            <a:ext cx="6189677" cy="2023939"/>
          </a:xfrm>
          <a:prstGeom prst="rect">
            <a:avLst/>
          </a:prstGeom>
        </p:spPr>
      </p:pic>
      <p:sp>
        <p:nvSpPr>
          <p:cNvPr id="146" name="TextBox 145"/>
          <p:cNvSpPr txBox="1"/>
          <p:nvPr/>
        </p:nvSpPr>
        <p:spPr>
          <a:xfrm>
            <a:off x="2272653" y="6815938"/>
            <a:ext cx="1843774" cy="26161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골목상권 영역 구축 과정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  <a:endParaRPr lang="ko-KR" altLang="en-US" sz="11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7" name="TextBox 146"/>
          <p:cNvSpPr txBox="1"/>
          <p:nvPr/>
        </p:nvSpPr>
        <p:spPr>
          <a:xfrm>
            <a:off x="476671" y="2292893"/>
            <a:ext cx="5821074" cy="135421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25400"/>
            </a:sp3d>
          </a:bodyPr>
          <a:lstStyle/>
          <a:p>
            <a:pPr marL="266700" indent="-266700" algn="l" hangingPunct="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Font typeface="맑은 고딕" panose="020B0503020000020004" pitchFamily="50" charset="-127"/>
              <a:buChar char="■"/>
            </a:pPr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구축 배경</a:t>
            </a:r>
            <a:endParaRPr lang="en-US" altLang="ko-KR" sz="1200" dirty="0" smtClean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66700" indent="-173038" algn="l" hangingPunc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ko-KR" altLang="en-US" sz="1200" spc="-1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서민이 </a:t>
            </a:r>
            <a:r>
              <a:rPr lang="ko-KR" altLang="en-US" sz="1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창업하는 상권은 </a:t>
            </a:r>
            <a:r>
              <a:rPr lang="ko-KR" altLang="en-US" sz="1200" spc="-1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주거지역을 </a:t>
            </a:r>
            <a:r>
              <a:rPr lang="ko-KR" altLang="en-US" sz="1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배후로 하는 골목상권에 창업하는 경향이 있음</a:t>
            </a:r>
            <a:endParaRPr lang="en-US" altLang="ko-KR" sz="1200" spc="-15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66700" indent="-173038" algn="l" hangingPunc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골목상권의 경우 창업에 경험이 없는 시민은 상권이 형성되어 있는 지역을 알기 어려워 쉽게 상권을 검색하고 선택 비교할 수 있는 골목상권 영역이 필요함  </a:t>
            </a: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28604" y="1198291"/>
            <a:ext cx="5604792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25400"/>
            </a:sp3d>
          </a:bodyPr>
          <a:lstStyle/>
          <a:p>
            <a:pPr latinLnBrk="0" hangingPunct="0">
              <a:buClr>
                <a:schemeClr val="accent1">
                  <a:lumMod val="75000"/>
                </a:schemeClr>
              </a:buClr>
            </a:pPr>
            <a:r>
              <a:rPr lang="en-US" altLang="ko-KR" dirty="0" smtClean="0"/>
              <a:t>Ⅲ.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주요 분석 내용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79882" y="1713605"/>
            <a:ext cx="5604792" cy="33855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25400"/>
            </a:sp3d>
          </a:bodyPr>
          <a:lstStyle/>
          <a:p>
            <a:pPr latinLnBrk="0" hangingPunct="0">
              <a:buClr>
                <a:schemeClr val="accent1">
                  <a:lumMod val="75000"/>
                </a:schemeClr>
              </a:buClr>
            </a:pPr>
            <a:r>
              <a:rPr lang="en-US" altLang="ko-KR" sz="1600" dirty="0" smtClean="0"/>
              <a:t>ⅰ) </a:t>
            </a:r>
            <a:r>
              <a:rPr lang="ko-KR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골목상권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영역 구축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 flipV="1">
            <a:off x="643412" y="2011955"/>
            <a:ext cx="1999770" cy="5429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138285" y="7202522"/>
            <a:ext cx="6603083" cy="1401926"/>
            <a:chOff x="166565" y="4913985"/>
            <a:chExt cx="9522286" cy="1480465"/>
          </a:xfrm>
        </p:grpSpPr>
        <p:sp>
          <p:nvSpPr>
            <p:cNvPr id="31" name="모서리가 둥근 직사각형 30"/>
            <p:cNvSpPr/>
            <p:nvPr/>
          </p:nvSpPr>
          <p:spPr>
            <a:xfrm>
              <a:off x="750368" y="4913985"/>
              <a:ext cx="2422404" cy="1480465"/>
            </a:xfrm>
            <a:prstGeom prst="roundRect">
              <a:avLst>
                <a:gd name="adj" fmla="val 7346"/>
              </a:avLst>
            </a:prstGeom>
            <a:solidFill>
              <a:sysClr val="window" lastClr="FFFFFF"/>
            </a:solidFill>
            <a:ln w="19050" cap="flat" cmpd="sng" algn="ctr">
              <a:solidFill>
                <a:srgbClr val="9BBB59"/>
              </a:solidFill>
              <a:prstDash val="solid"/>
            </a:ln>
            <a:effectLst/>
          </p:spPr>
          <p:txBody>
            <a:bodyPr lIns="7200" rIns="7200" rtlCol="0" anchor="ctr"/>
            <a:lstStyle/>
            <a:p>
              <a:pPr marL="84138" marR="0" lvl="0" indent="0" defTabSz="4572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맑은 고딕" panose="020B0503020000020004" pitchFamily="50" charset="-127"/>
                </a:rPr>
                <a:t>- </a:t>
              </a:r>
              <a:r>
                <a: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맑은 고딕" panose="020B0503020000020004" pitchFamily="50" charset="-127"/>
                </a:rPr>
                <a:t>점포 주소에서 </a:t>
              </a:r>
              <a:r>
                <a:rPr kumimoji="0" lang="en-US" altLang="ko-KR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맑은 고딕" panose="020B0503020000020004" pitchFamily="50" charset="-127"/>
                </a:rPr>
                <a:t>“</a:t>
              </a:r>
              <a:r>
                <a: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맑은 고딕" panose="020B0503020000020004" pitchFamily="50" charset="-127"/>
                </a:rPr>
                <a:t>길</a:t>
              </a:r>
              <a:r>
                <a:rPr kumimoji="0" lang="en-US" altLang="ko-KR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맑은 고딕" panose="020B0503020000020004" pitchFamily="50" charset="-127"/>
                </a:rPr>
                <a:t>＂</a:t>
              </a:r>
              <a:r>
                <a: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맑은 고딕" panose="020B0503020000020004" pitchFamily="50" charset="-127"/>
                </a:rPr>
                <a:t>로 된 점포 </a:t>
              </a:r>
              <a:r>
                <a:rPr kumimoji="0" lang="en-US" altLang="ko-KR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맑은 고딕" panose="020B0503020000020004" pitchFamily="50" charset="-127"/>
                </a:rPr>
                <a:t/>
              </a:r>
              <a:br>
                <a:rPr kumimoji="0" lang="en-US" altLang="ko-KR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맑은 고딕" panose="020B0503020000020004" pitchFamily="50" charset="-127"/>
                </a:rPr>
              </a:br>
              <a:r>
                <a:rPr kumimoji="0" lang="en-US" altLang="ko-KR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맑은 고딕" panose="020B0503020000020004" pitchFamily="50" charset="-127"/>
                </a:rPr>
                <a:t>  </a:t>
              </a:r>
              <a:r>
                <a: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맑은 고딕" panose="020B0503020000020004" pitchFamily="50" charset="-127"/>
                </a:rPr>
                <a:t>추출</a:t>
              </a:r>
              <a:endParaRPr kumimoji="0" lang="en-US" altLang="ko-KR" sz="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</a:endParaRPr>
            </a:p>
            <a:p>
              <a:pPr marL="84138" marR="0" lvl="0" defTabSz="4572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-US" altLang="ko-KR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맑은 고딕" panose="020B0503020000020004" pitchFamily="50" charset="-127"/>
                </a:rPr>
                <a:t>- </a:t>
              </a:r>
              <a:r>
                <a: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맑은 고딕" panose="020B0503020000020004" pitchFamily="50" charset="-127"/>
                </a:rPr>
                <a:t>발달상권</a:t>
              </a:r>
              <a:r>
                <a:rPr kumimoji="0" lang="en-US" altLang="ko-KR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맑은 고딕" panose="020B0503020000020004" pitchFamily="50" charset="-127"/>
                </a:rPr>
                <a:t>,</a:t>
              </a:r>
              <a:r>
                <a: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맑은 고딕" panose="020B0503020000020004" pitchFamily="50" charset="-127"/>
                </a:rPr>
                <a:t>전통시장</a:t>
              </a:r>
              <a:r>
                <a:rPr kumimoji="0" lang="en-US" altLang="ko-KR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맑은 고딕" panose="020B0503020000020004" pitchFamily="50" charset="-127"/>
                </a:rPr>
                <a:t>(</a:t>
              </a:r>
              <a:r>
                <a: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맑은 고딕" panose="020B0503020000020004" pitchFamily="50" charset="-127"/>
                </a:rPr>
                <a:t>전문시장 </a:t>
              </a:r>
              <a:r>
                <a:rPr kumimoji="0" lang="en-US" altLang="ko-KR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맑은 고딕" panose="020B0503020000020004" pitchFamily="50" charset="-127"/>
                </a:rPr>
                <a:t/>
              </a:r>
              <a:br>
                <a:rPr kumimoji="0" lang="en-US" altLang="ko-KR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맑은 고딕" panose="020B0503020000020004" pitchFamily="50" charset="-127"/>
                </a:rPr>
              </a:br>
              <a:r>
                <a:rPr kumimoji="0" lang="en-US" altLang="ko-KR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맑은 고딕" panose="020B0503020000020004" pitchFamily="50" charset="-127"/>
                </a:rPr>
                <a:t>  </a:t>
              </a:r>
              <a:r>
                <a: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맑은 고딕" panose="020B0503020000020004" pitchFamily="50" charset="-127"/>
                </a:rPr>
                <a:t>포함</a:t>
              </a:r>
              <a:r>
                <a:rPr lang="en-US" altLang="ko-KR" sz="800" kern="0" dirty="0" smtClean="0">
                  <a:solidFill>
                    <a:prstClr val="black"/>
                  </a:solidFill>
                  <a:latin typeface="Calibri"/>
                  <a:ea typeface="맑은 고딕" panose="020B0503020000020004" pitchFamily="50" charset="-127"/>
                </a:rPr>
                <a:t>, </a:t>
              </a:r>
              <a:r>
                <a:rPr kumimoji="0" lang="ko-KR" altLang="en-US" sz="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/>
                  <a:ea typeface="맑은 고딕" panose="020B0503020000020004" pitchFamily="50" charset="-127"/>
                </a:rPr>
                <a:t>해당 정보 공간화</a:t>
              </a:r>
              <a:r>
                <a:rPr kumimoji="0" lang="en-US" altLang="ko-KR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맑은 고딕" panose="020B0503020000020004" pitchFamily="50" charset="-127"/>
                </a:rPr>
                <a:t>) </a:t>
              </a:r>
              <a:r>
                <a: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맑은 고딕" panose="020B0503020000020004" pitchFamily="50" charset="-127"/>
                </a:rPr>
                <a:t>제외</a:t>
              </a:r>
              <a:endParaRPr kumimoji="0" lang="en-US" altLang="ko-KR" sz="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</a:endParaRPr>
            </a:p>
            <a:p>
              <a:pPr marL="84138" marR="0" lvl="0" defTabSz="4572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-US" altLang="ko-KR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맑은 고딕" panose="020B0503020000020004" pitchFamily="50" charset="-127"/>
                </a:rPr>
                <a:t>- </a:t>
              </a:r>
              <a:r>
                <a: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맑은 고딕" panose="020B0503020000020004" pitchFamily="50" charset="-127"/>
                </a:rPr>
                <a:t>학교</a:t>
              </a:r>
              <a:r>
                <a:rPr kumimoji="0" lang="en-US" altLang="ko-KR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맑은 고딕" panose="020B0503020000020004" pitchFamily="50" charset="-127"/>
                </a:rPr>
                <a:t>, </a:t>
              </a:r>
              <a:r>
                <a: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맑은 고딕" panose="020B0503020000020004" pitchFamily="50" charset="-127"/>
                </a:rPr>
                <a:t>공원 등</a:t>
              </a:r>
              <a:r>
                <a:rPr kumimoji="0" lang="ko-KR" altLang="en-US" sz="800" b="0" i="0" u="none" strike="noStrike" kern="0" cap="none" spc="0" normalizeH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맑은 고딕" panose="020B0503020000020004" pitchFamily="50" charset="-127"/>
                </a:rPr>
                <a:t> 불필요 부문제거와 </a:t>
              </a:r>
              <a:r>
                <a:rPr kumimoji="0" lang="en-US" altLang="ko-KR" sz="800" b="0" i="0" u="none" strike="noStrike" kern="0" cap="none" spc="0" normalizeH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맑은 고딕" panose="020B0503020000020004" pitchFamily="50" charset="-127"/>
                </a:rPr>
                <a:t/>
              </a:r>
              <a:br>
                <a:rPr kumimoji="0" lang="en-US" altLang="ko-KR" sz="800" b="0" i="0" u="none" strike="noStrike" kern="0" cap="none" spc="0" normalizeH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맑은 고딕" panose="020B0503020000020004" pitchFamily="50" charset="-127"/>
                </a:rPr>
              </a:br>
              <a:r>
                <a:rPr kumimoji="0" lang="en-US" altLang="ko-KR" sz="800" b="0" i="0" u="none" strike="noStrike" kern="0" cap="none" spc="0" normalizeH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맑은 고딕" panose="020B0503020000020004" pitchFamily="50" charset="-127"/>
                </a:rPr>
                <a:t>  43</a:t>
              </a:r>
              <a:r>
                <a:rPr kumimoji="0" lang="ko-KR" altLang="en-US" sz="800" b="0" i="0" u="none" strike="noStrike" kern="0" cap="none" spc="0" normalizeH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맑은 고딕" panose="020B0503020000020004" pitchFamily="50" charset="-127"/>
                </a:rPr>
                <a:t>개 업종 선택 </a:t>
              </a:r>
              <a:endPara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</a:endParaRPr>
            </a:p>
          </p:txBody>
        </p:sp>
        <p:grpSp>
          <p:nvGrpSpPr>
            <p:cNvPr id="32" name="그룹 31"/>
            <p:cNvGrpSpPr/>
            <p:nvPr/>
          </p:nvGrpSpPr>
          <p:grpSpPr>
            <a:xfrm>
              <a:off x="166565" y="4979975"/>
              <a:ext cx="636312" cy="1272620"/>
              <a:chOff x="311082" y="4553146"/>
              <a:chExt cx="636312" cy="1272620"/>
            </a:xfrm>
          </p:grpSpPr>
          <p:grpSp>
            <p:nvGrpSpPr>
              <p:cNvPr id="54" name="그룹 53"/>
              <p:cNvGrpSpPr/>
              <p:nvPr/>
            </p:nvGrpSpPr>
            <p:grpSpPr>
              <a:xfrm>
                <a:off x="311082" y="4553146"/>
                <a:ext cx="636312" cy="1272620"/>
                <a:chOff x="311082" y="4553146"/>
                <a:chExt cx="636312" cy="1272620"/>
              </a:xfrm>
            </p:grpSpPr>
            <p:sp>
              <p:nvSpPr>
                <p:cNvPr id="58" name="원통 57"/>
                <p:cNvSpPr/>
                <p:nvPr/>
              </p:nvSpPr>
              <p:spPr>
                <a:xfrm>
                  <a:off x="311082" y="4553146"/>
                  <a:ext cx="499620" cy="499621"/>
                </a:xfrm>
                <a:prstGeom prst="can">
                  <a:avLst>
                    <a:gd name="adj" fmla="val 45000"/>
                  </a:avLst>
                </a:prstGeom>
                <a:noFill/>
                <a:ln w="25400" cap="flat" cmpd="sng" algn="ctr">
                  <a:solidFill>
                    <a:sysClr val="window" lastClr="FFFFFF">
                      <a:lumMod val="65000"/>
                    </a:sys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59" name="한쪽 모서리가 잘린 사각형 58"/>
                <p:cNvSpPr/>
                <p:nvPr/>
              </p:nvSpPr>
              <p:spPr>
                <a:xfrm rot="16200000">
                  <a:off x="305653" y="5259438"/>
                  <a:ext cx="510484" cy="452487"/>
                </a:xfrm>
                <a:prstGeom prst="snip1Rect">
                  <a:avLst>
                    <a:gd name="adj" fmla="val 31250"/>
                  </a:avLst>
                </a:prstGeom>
                <a:noFill/>
                <a:ln w="25400" cap="flat" cmpd="sng" algn="ctr">
                  <a:solidFill>
                    <a:sysClr val="window" lastClr="FFFFFF">
                      <a:lumMod val="65000"/>
                    </a:sys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60" name="한쪽 모서리가 잘린 사각형 59"/>
                <p:cNvSpPr/>
                <p:nvPr/>
              </p:nvSpPr>
              <p:spPr>
                <a:xfrm rot="16200000">
                  <a:off x="442342" y="5344280"/>
                  <a:ext cx="510484" cy="452487"/>
                </a:xfrm>
                <a:prstGeom prst="snip1Rect">
                  <a:avLst>
                    <a:gd name="adj" fmla="val 31250"/>
                  </a:avLst>
                </a:prstGeom>
                <a:solidFill>
                  <a:sysClr val="window" lastClr="FFFFFF"/>
                </a:solidFill>
                <a:ln w="25400" cap="flat" cmpd="sng" algn="ctr">
                  <a:solidFill>
                    <a:sysClr val="window" lastClr="FFFFFF">
                      <a:lumMod val="65000"/>
                    </a:sys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61" name="원통 60"/>
                <p:cNvSpPr/>
                <p:nvPr/>
              </p:nvSpPr>
              <p:spPr>
                <a:xfrm>
                  <a:off x="447774" y="4645977"/>
                  <a:ext cx="499620" cy="499621"/>
                </a:xfrm>
                <a:prstGeom prst="can">
                  <a:avLst>
                    <a:gd name="adj" fmla="val 45000"/>
                  </a:avLst>
                </a:prstGeom>
                <a:solidFill>
                  <a:sysClr val="window" lastClr="FFFFFF"/>
                </a:solidFill>
                <a:ln w="25400" cap="flat" cmpd="sng" algn="ctr">
                  <a:solidFill>
                    <a:sysClr val="window" lastClr="FFFFFF">
                      <a:lumMod val="65000"/>
                    </a:sys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cxnSp>
            <p:nvCxnSpPr>
              <p:cNvPr id="55" name="직선 연결선 54"/>
              <p:cNvCxnSpPr/>
              <p:nvPr/>
            </p:nvCxnSpPr>
            <p:spPr>
              <a:xfrm>
                <a:off x="579087" y="5524107"/>
                <a:ext cx="242644" cy="0"/>
              </a:xfrm>
              <a:prstGeom prst="line">
                <a:avLst/>
              </a:prstGeom>
              <a:noFill/>
              <a:ln w="15875" cap="flat" cmpd="sng" algn="ctr">
                <a:solidFill>
                  <a:sysClr val="window" lastClr="FFFFFF">
                    <a:lumMod val="65000"/>
                  </a:sysClr>
                </a:solidFill>
                <a:prstDash val="solid"/>
              </a:ln>
              <a:effectLst/>
            </p:spPr>
          </p:cxnSp>
          <p:cxnSp>
            <p:nvCxnSpPr>
              <p:cNvPr id="56" name="직선 연결선 55"/>
              <p:cNvCxnSpPr/>
              <p:nvPr/>
            </p:nvCxnSpPr>
            <p:spPr>
              <a:xfrm>
                <a:off x="579087" y="5627802"/>
                <a:ext cx="242644" cy="0"/>
              </a:xfrm>
              <a:prstGeom prst="line">
                <a:avLst/>
              </a:prstGeom>
              <a:noFill/>
              <a:ln w="15875" cap="flat" cmpd="sng" algn="ctr">
                <a:solidFill>
                  <a:sysClr val="window" lastClr="FFFFFF">
                    <a:lumMod val="65000"/>
                  </a:sysClr>
                </a:solidFill>
                <a:prstDash val="solid"/>
              </a:ln>
              <a:effectLst/>
            </p:spPr>
          </p:cxnSp>
          <p:cxnSp>
            <p:nvCxnSpPr>
              <p:cNvPr id="57" name="직선 연결선 56"/>
              <p:cNvCxnSpPr/>
              <p:nvPr/>
            </p:nvCxnSpPr>
            <p:spPr>
              <a:xfrm>
                <a:off x="579087" y="5740924"/>
                <a:ext cx="242644" cy="0"/>
              </a:xfrm>
              <a:prstGeom prst="line">
                <a:avLst/>
              </a:prstGeom>
              <a:noFill/>
              <a:ln w="15875" cap="flat" cmpd="sng" algn="ctr">
                <a:solidFill>
                  <a:sysClr val="window" lastClr="FFFFFF">
                    <a:lumMod val="65000"/>
                  </a:sysClr>
                </a:solidFill>
                <a:prstDash val="solid"/>
              </a:ln>
              <a:effectLst/>
            </p:spPr>
          </p:cxnSp>
        </p:grpSp>
        <p:sp>
          <p:nvSpPr>
            <p:cNvPr id="33" name="모서리가 둥근 직사각형 32"/>
            <p:cNvSpPr/>
            <p:nvPr/>
          </p:nvSpPr>
          <p:spPr>
            <a:xfrm>
              <a:off x="3882238" y="4913985"/>
              <a:ext cx="2571291" cy="1480465"/>
            </a:xfrm>
            <a:prstGeom prst="roundRect">
              <a:avLst>
                <a:gd name="adj" fmla="val 7346"/>
              </a:avLst>
            </a:prstGeom>
            <a:solidFill>
              <a:sysClr val="window" lastClr="FFFFFF"/>
            </a:solidFill>
            <a:ln w="19050" cap="flat" cmpd="sng" algn="ctr">
              <a:solidFill>
                <a:srgbClr val="9BBB59"/>
              </a:solidFill>
              <a:prstDash val="solid"/>
            </a:ln>
            <a:effectLst/>
          </p:spPr>
          <p:txBody>
            <a:bodyPr lIns="7200" rIns="7200" rtlCol="0" anchor="ctr"/>
            <a:lstStyle/>
            <a:p>
              <a:pPr marL="255588" marR="0" lvl="0" indent="-171450" defTabSz="4572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「</a:t>
              </a:r>
              <a:r>
                <a:rPr kumimoji="0" lang="ko-KR" altLang="en-US" sz="8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맑은 고딕" panose="020B0503020000020004" pitchFamily="50" charset="-127"/>
                </a:rPr>
                <a:t>점포수</a:t>
              </a:r>
              <a:r>
                <a:rPr kumimoji="0" lang="en-US" altLang="ko-KR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맑은 고딕" panose="020B0503020000020004" pitchFamily="50" charset="-127"/>
                </a:rPr>
                <a:t>/“</a:t>
              </a:r>
              <a:r>
                <a: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맑은 고딕" panose="020B0503020000020004" pitchFamily="50" charset="-127"/>
                </a:rPr>
                <a:t>길</a:t>
              </a:r>
              <a:r>
                <a:rPr kumimoji="0" lang="en-US" altLang="ko-KR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맑은 고딕" panose="020B0503020000020004" pitchFamily="50" charset="-127"/>
                </a:rPr>
                <a:t>”</a:t>
              </a:r>
              <a:r>
                <a: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맑은 고딕" panose="020B0503020000020004" pitchFamily="50" charset="-127"/>
                </a:rPr>
                <a:t>의 </a:t>
              </a:r>
              <a:r>
                <a:rPr lang="ko-KR" altLang="en-US" sz="800" kern="0" dirty="0" smtClean="0">
                  <a:solidFill>
                    <a:prstClr val="black"/>
                  </a:solidFill>
                  <a:latin typeface="Calibri"/>
                  <a:ea typeface="맑은 고딕" panose="020B0503020000020004" pitchFamily="50" charset="-127"/>
                </a:rPr>
                <a:t>길이</a:t>
              </a:r>
              <a:r>
                <a:rPr lang="ko-KR" altLang="en-US" sz="800" kern="0" dirty="0" smtClean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」</a:t>
              </a:r>
              <a:r>
                <a:rPr lang="ko-KR" altLang="en-US" sz="800" kern="0" dirty="0" err="1" smtClean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로</a:t>
              </a:r>
              <a:r>
                <a:rPr lang="ko-KR" altLang="en-US" sz="800" kern="0" dirty="0" smtClean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800" b="1" kern="0" dirty="0" smtClean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단위 길이당 점포수의 </a:t>
              </a:r>
              <a:r>
                <a:rPr lang="ko-KR" altLang="en-US" sz="800" b="1" kern="0" dirty="0" err="1" smtClean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밀집도</a:t>
              </a:r>
              <a:r>
                <a:rPr lang="ko-KR" altLang="en-US" sz="800" kern="0" dirty="0" err="1" smtClean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를</a:t>
              </a:r>
              <a:r>
                <a:rPr lang="ko-KR" altLang="en-US" sz="800" kern="0" dirty="0" smtClean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계량화</a:t>
              </a:r>
              <a:endParaRPr lang="en-US" altLang="ko-KR" sz="800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255588" marR="0" lvl="0" indent="-171450" defTabSz="4572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맑은 고딕" panose="020B0503020000020004" pitchFamily="50" charset="-127"/>
                </a:rPr>
                <a:t>전체 </a:t>
              </a:r>
              <a:r>
                <a:rPr kumimoji="0" lang="ko-KR" altLang="en-US" sz="8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맑은 고딕" panose="020B0503020000020004" pitchFamily="50" charset="-127"/>
                </a:rPr>
                <a:t>밀집도를</a:t>
              </a:r>
              <a:r>
                <a: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맑은 고딕" panose="020B0503020000020004" pitchFamily="50" charset="-127"/>
                </a:rPr>
                <a:t> </a:t>
              </a:r>
              <a:r>
                <a:rPr kumimoji="0" lang="en-US" altLang="ko-KR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맑은 고딕" panose="020B0503020000020004" pitchFamily="50" charset="-127"/>
                </a:rPr>
                <a:t>5</a:t>
              </a:r>
              <a:r>
                <a: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맑은 고딕" panose="020B0503020000020004" pitchFamily="50" charset="-127"/>
                </a:rPr>
                <a:t>단계로 차별화된 </a:t>
              </a:r>
              <a:r>
                <a:rPr kumimoji="0" lang="ko-KR" altLang="en-US" sz="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/>
                  <a:ea typeface="맑은 고딕" panose="020B0503020000020004" pitchFamily="50" charset="-127"/>
                </a:rPr>
                <a:t>골목상권 단계적 접근</a:t>
              </a:r>
              <a:endParaRPr kumimoji="0" lang="en-US" altLang="ko-KR" sz="8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</a:endParaRPr>
            </a:p>
          </p:txBody>
        </p:sp>
        <p:grpSp>
          <p:nvGrpSpPr>
            <p:cNvPr id="35" name="그룹 34"/>
            <p:cNvGrpSpPr/>
            <p:nvPr/>
          </p:nvGrpSpPr>
          <p:grpSpPr>
            <a:xfrm>
              <a:off x="3298435" y="4979975"/>
              <a:ext cx="636312" cy="1272620"/>
              <a:chOff x="311082" y="4553146"/>
              <a:chExt cx="636312" cy="1272620"/>
            </a:xfrm>
          </p:grpSpPr>
          <p:grpSp>
            <p:nvGrpSpPr>
              <p:cNvPr id="46" name="그룹 45"/>
              <p:cNvGrpSpPr/>
              <p:nvPr/>
            </p:nvGrpSpPr>
            <p:grpSpPr>
              <a:xfrm>
                <a:off x="311082" y="4553146"/>
                <a:ext cx="636312" cy="1272620"/>
                <a:chOff x="311082" y="4553146"/>
                <a:chExt cx="636312" cy="1272620"/>
              </a:xfrm>
            </p:grpSpPr>
            <p:sp>
              <p:nvSpPr>
                <p:cNvPr id="50" name="원통 49"/>
                <p:cNvSpPr/>
                <p:nvPr/>
              </p:nvSpPr>
              <p:spPr>
                <a:xfrm>
                  <a:off x="311082" y="4553146"/>
                  <a:ext cx="499620" cy="499621"/>
                </a:xfrm>
                <a:prstGeom prst="can">
                  <a:avLst>
                    <a:gd name="adj" fmla="val 45000"/>
                  </a:avLst>
                </a:prstGeom>
                <a:noFill/>
                <a:ln w="25400" cap="flat" cmpd="sng" algn="ctr">
                  <a:solidFill>
                    <a:sysClr val="window" lastClr="FFFFFF">
                      <a:lumMod val="65000"/>
                    </a:sys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51" name="한쪽 모서리가 잘린 사각형 50"/>
                <p:cNvSpPr/>
                <p:nvPr/>
              </p:nvSpPr>
              <p:spPr>
                <a:xfrm rot="16200000">
                  <a:off x="305653" y="5259438"/>
                  <a:ext cx="510484" cy="452487"/>
                </a:xfrm>
                <a:prstGeom prst="snip1Rect">
                  <a:avLst>
                    <a:gd name="adj" fmla="val 31250"/>
                  </a:avLst>
                </a:prstGeom>
                <a:noFill/>
                <a:ln w="25400" cap="flat" cmpd="sng" algn="ctr">
                  <a:solidFill>
                    <a:sysClr val="window" lastClr="FFFFFF">
                      <a:lumMod val="65000"/>
                    </a:sys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52" name="한쪽 모서리가 잘린 사각형 51"/>
                <p:cNvSpPr/>
                <p:nvPr/>
              </p:nvSpPr>
              <p:spPr>
                <a:xfrm rot="16200000">
                  <a:off x="442342" y="5344280"/>
                  <a:ext cx="510484" cy="452487"/>
                </a:xfrm>
                <a:prstGeom prst="snip1Rect">
                  <a:avLst>
                    <a:gd name="adj" fmla="val 31250"/>
                  </a:avLst>
                </a:prstGeom>
                <a:solidFill>
                  <a:sysClr val="window" lastClr="FFFFFF"/>
                </a:solidFill>
                <a:ln w="25400" cap="flat" cmpd="sng" algn="ctr">
                  <a:solidFill>
                    <a:sysClr val="window" lastClr="FFFFFF">
                      <a:lumMod val="65000"/>
                    </a:sys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53" name="원통 52"/>
                <p:cNvSpPr/>
                <p:nvPr/>
              </p:nvSpPr>
              <p:spPr>
                <a:xfrm>
                  <a:off x="447774" y="4645977"/>
                  <a:ext cx="499620" cy="499621"/>
                </a:xfrm>
                <a:prstGeom prst="can">
                  <a:avLst>
                    <a:gd name="adj" fmla="val 45000"/>
                  </a:avLst>
                </a:prstGeom>
                <a:solidFill>
                  <a:sysClr val="window" lastClr="FFFFFF"/>
                </a:solidFill>
                <a:ln w="25400" cap="flat" cmpd="sng" algn="ctr">
                  <a:solidFill>
                    <a:sysClr val="window" lastClr="FFFFFF">
                      <a:lumMod val="65000"/>
                    </a:sys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cxnSp>
            <p:nvCxnSpPr>
              <p:cNvPr id="47" name="직선 연결선 46"/>
              <p:cNvCxnSpPr/>
              <p:nvPr/>
            </p:nvCxnSpPr>
            <p:spPr>
              <a:xfrm>
                <a:off x="579087" y="5524107"/>
                <a:ext cx="242644" cy="0"/>
              </a:xfrm>
              <a:prstGeom prst="line">
                <a:avLst/>
              </a:prstGeom>
              <a:noFill/>
              <a:ln w="15875" cap="flat" cmpd="sng" algn="ctr">
                <a:solidFill>
                  <a:sysClr val="window" lastClr="FFFFFF">
                    <a:lumMod val="65000"/>
                  </a:sysClr>
                </a:solidFill>
                <a:prstDash val="solid"/>
              </a:ln>
              <a:effectLst/>
            </p:spPr>
          </p:cxnSp>
          <p:cxnSp>
            <p:nvCxnSpPr>
              <p:cNvPr id="48" name="직선 연결선 47"/>
              <p:cNvCxnSpPr/>
              <p:nvPr/>
            </p:nvCxnSpPr>
            <p:spPr>
              <a:xfrm>
                <a:off x="579087" y="5627802"/>
                <a:ext cx="242644" cy="0"/>
              </a:xfrm>
              <a:prstGeom prst="line">
                <a:avLst/>
              </a:prstGeom>
              <a:noFill/>
              <a:ln w="15875" cap="flat" cmpd="sng" algn="ctr">
                <a:solidFill>
                  <a:sysClr val="window" lastClr="FFFFFF">
                    <a:lumMod val="65000"/>
                  </a:sysClr>
                </a:solidFill>
                <a:prstDash val="solid"/>
              </a:ln>
              <a:effectLst/>
            </p:spPr>
          </p:cxnSp>
          <p:cxnSp>
            <p:nvCxnSpPr>
              <p:cNvPr id="49" name="직선 연결선 48"/>
              <p:cNvCxnSpPr/>
              <p:nvPr/>
            </p:nvCxnSpPr>
            <p:spPr>
              <a:xfrm>
                <a:off x="579087" y="5740924"/>
                <a:ext cx="242644" cy="0"/>
              </a:xfrm>
              <a:prstGeom prst="line">
                <a:avLst/>
              </a:prstGeom>
              <a:noFill/>
              <a:ln w="15875" cap="flat" cmpd="sng" algn="ctr">
                <a:solidFill>
                  <a:sysClr val="window" lastClr="FFFFFF">
                    <a:lumMod val="65000"/>
                  </a:sysClr>
                </a:solidFill>
                <a:prstDash val="solid"/>
              </a:ln>
              <a:effectLst/>
            </p:spPr>
          </p:cxnSp>
        </p:grpSp>
        <p:sp>
          <p:nvSpPr>
            <p:cNvPr id="36" name="모서리가 둥근 직사각형 35"/>
            <p:cNvSpPr/>
            <p:nvPr/>
          </p:nvSpPr>
          <p:spPr>
            <a:xfrm>
              <a:off x="7200704" y="4913985"/>
              <a:ext cx="2488147" cy="1480465"/>
            </a:xfrm>
            <a:prstGeom prst="roundRect">
              <a:avLst>
                <a:gd name="adj" fmla="val 7346"/>
              </a:avLst>
            </a:prstGeom>
            <a:solidFill>
              <a:sysClr val="window" lastClr="FFFFFF"/>
            </a:solidFill>
            <a:ln w="19050" cap="flat" cmpd="sng" algn="ctr">
              <a:solidFill>
                <a:srgbClr val="9BBB59"/>
              </a:solidFill>
              <a:prstDash val="solid"/>
            </a:ln>
            <a:effectLst/>
          </p:spPr>
          <p:txBody>
            <a:bodyPr lIns="7200" rIns="7200" rtlCol="0" anchor="ctr"/>
            <a:lstStyle/>
            <a:p>
              <a:pPr marL="255588" marR="0" lvl="0" indent="-171450" defTabSz="4572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lang="ko-KR" altLang="en-US" sz="800" kern="0" dirty="0" smtClean="0">
                  <a:solidFill>
                    <a:prstClr val="black"/>
                  </a:solidFill>
                  <a:latin typeface="Calibri"/>
                  <a:ea typeface="맑은 고딕" panose="020B0503020000020004" pitchFamily="50" charset="-127"/>
                </a:rPr>
                <a:t>영역의 정교함을 </a:t>
              </a:r>
              <a:r>
                <a:rPr lang="ko-KR" altLang="en-US" sz="800" b="1" kern="0" dirty="0" smtClean="0">
                  <a:solidFill>
                    <a:srgbClr val="FF0000"/>
                  </a:solidFill>
                  <a:latin typeface="Calibri"/>
                  <a:ea typeface="맑은 고딕" panose="020B0503020000020004" pitchFamily="50" charset="-127"/>
                </a:rPr>
                <a:t>위해 필지 단위</a:t>
              </a:r>
              <a:r>
                <a:rPr lang="ko-KR" altLang="en-US" sz="800" kern="0" dirty="0" smtClean="0">
                  <a:solidFill>
                    <a:prstClr val="black"/>
                  </a:solidFill>
                  <a:latin typeface="Calibri"/>
                  <a:ea typeface="맑은 고딕" panose="020B0503020000020004" pitchFamily="50" charset="-127"/>
                </a:rPr>
                <a:t>로 영역 설정</a:t>
              </a:r>
              <a:endParaRPr kumimoji="0" lang="en-US" altLang="ko-KR" sz="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</a:endParaRPr>
            </a:p>
            <a:p>
              <a:pPr marL="255588" marR="0" lvl="0" indent="-171450" defTabSz="4572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맑은 고딕" panose="020B0503020000020004" pitchFamily="50" charset="-127"/>
                </a:rPr>
                <a:t>각 영역에 </a:t>
              </a:r>
              <a:r>
                <a:rPr kumimoji="0" lang="ko-KR" altLang="en-US" sz="8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맑은 고딕" panose="020B0503020000020004" pitchFamily="50" charset="-127"/>
                </a:rPr>
                <a:t>골목명</a:t>
              </a:r>
              <a:r>
                <a:rPr kumimoji="0" lang="en-US" altLang="ko-KR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맑은 고딕" panose="020B0503020000020004" pitchFamily="50" charset="-127"/>
                </a:rPr>
                <a:t>, </a:t>
              </a:r>
              <a:r>
                <a: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맑은 고딕" panose="020B0503020000020004" pitchFamily="50" charset="-127"/>
                </a:rPr>
                <a:t>매출의 합</a:t>
              </a:r>
              <a:r>
                <a:rPr kumimoji="0" lang="en-US" altLang="ko-KR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맑은 고딕" panose="020B0503020000020004" pitchFamily="50" charset="-127"/>
                </a:rPr>
                <a:t>, </a:t>
              </a:r>
              <a:r>
                <a: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맑은 고딕" panose="020B0503020000020004" pitchFamily="50" charset="-127"/>
                </a:rPr>
                <a:t>업종 구성 등</a:t>
              </a:r>
              <a:r>
                <a:rPr kumimoji="0" lang="ko-KR" altLang="en-US" sz="800" b="0" i="0" u="none" strike="noStrike" kern="0" cap="none" spc="0" normalizeH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맑은 고딕" panose="020B0503020000020004" pitchFamily="50" charset="-127"/>
                </a:rPr>
                <a:t> 속성정보 제공</a:t>
              </a:r>
              <a:endParaRPr kumimoji="0" lang="en-US" altLang="ko-KR" sz="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</a:endParaRPr>
            </a:p>
            <a:p>
              <a:pPr marL="255588" marR="0" lvl="0" indent="-171450" defTabSz="4572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lang="ko-KR" altLang="en-US" sz="800" kern="0" dirty="0" smtClean="0">
                  <a:solidFill>
                    <a:prstClr val="black"/>
                  </a:solidFill>
                  <a:latin typeface="Calibri"/>
                  <a:ea typeface="맑은 고딕" panose="020B0503020000020004" pitchFamily="50" charset="-127"/>
                </a:rPr>
                <a:t>유동인구</a:t>
              </a:r>
              <a:r>
                <a:rPr lang="en-US" altLang="ko-KR" sz="800" kern="0" dirty="0" smtClean="0">
                  <a:solidFill>
                    <a:prstClr val="black"/>
                  </a:solidFill>
                  <a:latin typeface="Calibri"/>
                  <a:ea typeface="맑은 고딕" panose="020B0503020000020004" pitchFamily="50" charset="-127"/>
                </a:rPr>
                <a:t>, </a:t>
              </a:r>
              <a:r>
                <a:rPr lang="ko-KR" altLang="en-US" sz="800" kern="0" dirty="0" smtClean="0">
                  <a:solidFill>
                    <a:prstClr val="black"/>
                  </a:solidFill>
                  <a:latin typeface="Calibri"/>
                  <a:ea typeface="맑은 고딕" panose="020B0503020000020004" pitchFamily="50" charset="-127"/>
                </a:rPr>
                <a:t>매출액 등 속성정보의 융합 용이</a:t>
              </a:r>
              <a:r>
                <a:rPr lang="en-US" altLang="ko-KR" sz="800" kern="0" dirty="0" smtClean="0">
                  <a:solidFill>
                    <a:prstClr val="black"/>
                  </a:solidFill>
                  <a:latin typeface="Calibri"/>
                  <a:ea typeface="맑은 고딕" panose="020B0503020000020004" pitchFamily="50" charset="-127"/>
                </a:rPr>
                <a:t>(</a:t>
              </a:r>
              <a:r>
                <a:rPr lang="ko-KR" altLang="en-US" sz="800" kern="0" dirty="0" smtClean="0">
                  <a:solidFill>
                    <a:prstClr val="black"/>
                  </a:solidFill>
                  <a:latin typeface="Calibri"/>
                  <a:ea typeface="맑은 고딕" panose="020B0503020000020004" pitchFamily="50" charset="-127"/>
                </a:rPr>
                <a:t>공간조인 가능</a:t>
              </a:r>
              <a:r>
                <a:rPr lang="en-US" altLang="ko-KR" sz="800" kern="0" dirty="0" smtClean="0">
                  <a:solidFill>
                    <a:prstClr val="black"/>
                  </a:solidFill>
                  <a:latin typeface="Calibri"/>
                  <a:ea typeface="맑은 고딕" panose="020B0503020000020004" pitchFamily="50" charset="-127"/>
                </a:rPr>
                <a:t>)</a:t>
              </a:r>
              <a:endPara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</a:endParaRPr>
            </a:p>
          </p:txBody>
        </p:sp>
        <p:grpSp>
          <p:nvGrpSpPr>
            <p:cNvPr id="37" name="그룹 36"/>
            <p:cNvGrpSpPr/>
            <p:nvPr/>
          </p:nvGrpSpPr>
          <p:grpSpPr>
            <a:xfrm>
              <a:off x="6616901" y="4979975"/>
              <a:ext cx="636312" cy="1272620"/>
              <a:chOff x="311082" y="4553146"/>
              <a:chExt cx="636312" cy="1272620"/>
            </a:xfrm>
          </p:grpSpPr>
          <p:grpSp>
            <p:nvGrpSpPr>
              <p:cNvPr id="38" name="그룹 37"/>
              <p:cNvGrpSpPr/>
              <p:nvPr/>
            </p:nvGrpSpPr>
            <p:grpSpPr>
              <a:xfrm>
                <a:off x="311082" y="4553146"/>
                <a:ext cx="636312" cy="1272620"/>
                <a:chOff x="311082" y="4553146"/>
                <a:chExt cx="636312" cy="1272620"/>
              </a:xfrm>
            </p:grpSpPr>
            <p:sp>
              <p:nvSpPr>
                <p:cNvPr id="42" name="원통 41"/>
                <p:cNvSpPr/>
                <p:nvPr/>
              </p:nvSpPr>
              <p:spPr>
                <a:xfrm>
                  <a:off x="311082" y="4553146"/>
                  <a:ext cx="499620" cy="499621"/>
                </a:xfrm>
                <a:prstGeom prst="can">
                  <a:avLst>
                    <a:gd name="adj" fmla="val 45000"/>
                  </a:avLst>
                </a:prstGeom>
                <a:noFill/>
                <a:ln w="25400" cap="flat" cmpd="sng" algn="ctr">
                  <a:solidFill>
                    <a:sysClr val="window" lastClr="FFFFFF">
                      <a:lumMod val="65000"/>
                    </a:sys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43" name="한쪽 모서리가 잘린 사각형 42"/>
                <p:cNvSpPr/>
                <p:nvPr/>
              </p:nvSpPr>
              <p:spPr>
                <a:xfrm rot="16200000">
                  <a:off x="305653" y="5259438"/>
                  <a:ext cx="510484" cy="452487"/>
                </a:xfrm>
                <a:prstGeom prst="snip1Rect">
                  <a:avLst>
                    <a:gd name="adj" fmla="val 31250"/>
                  </a:avLst>
                </a:prstGeom>
                <a:noFill/>
                <a:ln w="25400" cap="flat" cmpd="sng" algn="ctr">
                  <a:solidFill>
                    <a:sysClr val="window" lastClr="FFFFFF">
                      <a:lumMod val="65000"/>
                    </a:sys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44" name="한쪽 모서리가 잘린 사각형 43"/>
                <p:cNvSpPr/>
                <p:nvPr/>
              </p:nvSpPr>
              <p:spPr>
                <a:xfrm rot="16200000">
                  <a:off x="442342" y="5344280"/>
                  <a:ext cx="510484" cy="452487"/>
                </a:xfrm>
                <a:prstGeom prst="snip1Rect">
                  <a:avLst>
                    <a:gd name="adj" fmla="val 31250"/>
                  </a:avLst>
                </a:prstGeom>
                <a:solidFill>
                  <a:sysClr val="window" lastClr="FFFFFF"/>
                </a:solidFill>
                <a:ln w="25400" cap="flat" cmpd="sng" algn="ctr">
                  <a:solidFill>
                    <a:sysClr val="window" lastClr="FFFFFF">
                      <a:lumMod val="65000"/>
                    </a:sys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45" name="원통 44"/>
                <p:cNvSpPr/>
                <p:nvPr/>
              </p:nvSpPr>
              <p:spPr>
                <a:xfrm>
                  <a:off x="447774" y="4645977"/>
                  <a:ext cx="499620" cy="499621"/>
                </a:xfrm>
                <a:prstGeom prst="can">
                  <a:avLst>
                    <a:gd name="adj" fmla="val 45000"/>
                  </a:avLst>
                </a:prstGeom>
                <a:solidFill>
                  <a:sysClr val="window" lastClr="FFFFFF"/>
                </a:solidFill>
                <a:ln w="25400" cap="flat" cmpd="sng" algn="ctr">
                  <a:solidFill>
                    <a:sysClr val="window" lastClr="FFFFFF">
                      <a:lumMod val="65000"/>
                    </a:sys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cxnSp>
            <p:nvCxnSpPr>
              <p:cNvPr id="39" name="직선 연결선 38"/>
              <p:cNvCxnSpPr/>
              <p:nvPr/>
            </p:nvCxnSpPr>
            <p:spPr>
              <a:xfrm>
                <a:off x="579087" y="5524107"/>
                <a:ext cx="242644" cy="0"/>
              </a:xfrm>
              <a:prstGeom prst="line">
                <a:avLst/>
              </a:prstGeom>
              <a:noFill/>
              <a:ln w="15875" cap="flat" cmpd="sng" algn="ctr">
                <a:solidFill>
                  <a:sysClr val="window" lastClr="FFFFFF">
                    <a:lumMod val="65000"/>
                  </a:sysClr>
                </a:solidFill>
                <a:prstDash val="solid"/>
              </a:ln>
              <a:effectLst/>
            </p:spPr>
          </p:cxnSp>
          <p:cxnSp>
            <p:nvCxnSpPr>
              <p:cNvPr id="40" name="직선 연결선 39"/>
              <p:cNvCxnSpPr/>
              <p:nvPr/>
            </p:nvCxnSpPr>
            <p:spPr>
              <a:xfrm>
                <a:off x="579087" y="5627802"/>
                <a:ext cx="242644" cy="0"/>
              </a:xfrm>
              <a:prstGeom prst="line">
                <a:avLst/>
              </a:prstGeom>
              <a:noFill/>
              <a:ln w="15875" cap="flat" cmpd="sng" algn="ctr">
                <a:solidFill>
                  <a:sysClr val="window" lastClr="FFFFFF">
                    <a:lumMod val="65000"/>
                  </a:sysClr>
                </a:solidFill>
                <a:prstDash val="solid"/>
              </a:ln>
              <a:effectLst/>
            </p:spPr>
          </p:cxnSp>
          <p:cxnSp>
            <p:nvCxnSpPr>
              <p:cNvPr id="41" name="직선 연결선 40"/>
              <p:cNvCxnSpPr/>
              <p:nvPr/>
            </p:nvCxnSpPr>
            <p:spPr>
              <a:xfrm>
                <a:off x="579087" y="5740924"/>
                <a:ext cx="242644" cy="0"/>
              </a:xfrm>
              <a:prstGeom prst="line">
                <a:avLst/>
              </a:prstGeom>
              <a:noFill/>
              <a:ln w="15875" cap="flat" cmpd="sng" algn="ctr">
                <a:solidFill>
                  <a:sysClr val="window" lastClr="FFFFFF">
                    <a:lumMod val="65000"/>
                  </a:sysClr>
                </a:solidFill>
                <a:prstDash val="solid"/>
              </a:ln>
              <a:effectLst/>
            </p:spPr>
          </p:cxnSp>
        </p:grpSp>
      </p:grpSp>
    </p:spTree>
    <p:extLst>
      <p:ext uri="{BB962C8B-B14F-4D97-AF65-F5344CB8AC3E}">
        <p14:creationId xmlns:p14="http://schemas.microsoft.com/office/powerpoint/2010/main" val="2530459269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2996952" y="8883803"/>
            <a:ext cx="914400" cy="260197"/>
          </a:xfrm>
          <a:prstGeom prst="rect">
            <a:avLst/>
          </a:prstGeom>
          <a:noFill/>
        </p:spPr>
        <p:txBody>
          <a:bodyPr wrap="none" rtlCol="0" anchor="ctr" anchorCtr="0">
            <a:noAutofit/>
          </a:bodyPr>
          <a:lstStyle/>
          <a:p>
            <a:fld id="{8E94B1BD-360C-4D98-9AAF-0C4F815335CB}" type="slidenum">
              <a:rPr lang="ko-KR" altLang="en-US" sz="1100" b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9</a:t>
            </a:fld>
            <a:endParaRPr lang="ko-KR" altLang="en-US" sz="11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7" name="TextBox 146"/>
          <p:cNvSpPr txBox="1"/>
          <p:nvPr/>
        </p:nvSpPr>
        <p:spPr>
          <a:xfrm>
            <a:off x="476671" y="1941203"/>
            <a:ext cx="5821074" cy="100027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25400"/>
            </a:sp3d>
          </a:bodyPr>
          <a:lstStyle/>
          <a:p>
            <a:pPr marL="266700" lvl="2" indent="-266700" hangingPunct="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</a:pPr>
            <a:r>
              <a:rPr lang="ko-KR" altLang="en-US" sz="1200" dirty="0" smtClean="0"/>
              <a:t> ① 생활밀착형 </a:t>
            </a:r>
            <a:r>
              <a:rPr lang="en-US" altLang="ko-KR" sz="1200" dirty="0" smtClean="0"/>
              <a:t>43</a:t>
            </a:r>
            <a:r>
              <a:rPr lang="ko-KR" altLang="en-US" sz="1200" dirty="0" err="1" smtClean="0"/>
              <a:t>개업종</a:t>
            </a:r>
            <a:r>
              <a:rPr lang="ko-KR" altLang="en-US" sz="1200" dirty="0" smtClean="0"/>
              <a:t> 점포 추출</a:t>
            </a:r>
          </a:p>
          <a:p>
            <a:pPr marL="266700" indent="-173038" hangingPunct="0">
              <a:lnSpc>
                <a:spcPct val="15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골목상권에 속하는 </a:t>
            </a:r>
            <a:r>
              <a:rPr lang="en-US" altLang="ko-KR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43</a:t>
            </a:r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 업종</a:t>
            </a:r>
            <a:r>
              <a:rPr lang="en-US" altLang="ko-KR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외식업</a:t>
            </a:r>
            <a:r>
              <a:rPr lang="en-US" altLang="ko-KR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서비스업</a:t>
            </a:r>
            <a:r>
              <a:rPr lang="en-US" altLang="ko-KR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도소매업</a:t>
            </a:r>
            <a:r>
              <a:rPr lang="en-US" altLang="ko-KR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을 </a:t>
            </a:r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서울시 사업체조사</a:t>
            </a:r>
            <a:r>
              <a:rPr lang="en-US" altLang="ko-KR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정보를 활용하여 골목상권의 대상점포로 추출</a:t>
            </a:r>
            <a:endParaRPr lang="en-US" altLang="ko-KR" sz="1200" dirty="0" smtClean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746" name="Rectangle 2"/>
          <p:cNvSpPr>
            <a:spLocks noChangeArrowheads="1"/>
          </p:cNvSpPr>
          <p:nvPr/>
        </p:nvSpPr>
        <p:spPr bwMode="auto">
          <a:xfrm>
            <a:off x="0" y="0"/>
            <a:ext cx="6858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7021934"/>
              </p:ext>
            </p:extLst>
          </p:nvPr>
        </p:nvGraphicFramePr>
        <p:xfrm>
          <a:off x="857232" y="6804248"/>
          <a:ext cx="5214974" cy="1566787"/>
        </p:xfrm>
        <a:graphic>
          <a:graphicData uri="http://schemas.openxmlformats.org/drawingml/2006/table">
            <a:tbl>
              <a:tblPr/>
              <a:tblGrid>
                <a:gridCol w="1008497"/>
                <a:gridCol w="4206477"/>
              </a:tblGrid>
              <a:tr h="20466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latin typeface="+mn-lt"/>
                          <a:ea typeface="신명 태명조"/>
                        </a:rPr>
                        <a:t>구 분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47666" marR="47666" marT="13178" marB="1317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latin typeface="+mn-lt"/>
                          <a:ea typeface="신명 태명조"/>
                        </a:rPr>
                        <a:t>업 종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47666" marR="47666" marT="13178" marB="1317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</a:tr>
              <a:tr h="34712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>
                          <a:solidFill>
                            <a:srgbClr val="000000"/>
                          </a:solidFill>
                          <a:latin typeface="+mn-lt"/>
                          <a:ea typeface="신명 신명조"/>
                        </a:rPr>
                        <a:t>외 식 업</a:t>
                      </a:r>
                      <a:endParaRPr lang="ko-KR" altLang="en-US" sz="800" b="1" kern="0" spc="0" dirty="0">
                        <a:solidFill>
                          <a:srgbClr val="000000"/>
                        </a:solidFill>
                        <a:latin typeface="+mn-lt"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latin typeface="+mn-lt"/>
                        </a:rPr>
                        <a:t>(10</a:t>
                      </a: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latin typeface="+mn-lt"/>
                          <a:ea typeface="신명 신명조"/>
                        </a:rPr>
                        <a:t>개</a:t>
                      </a: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latin typeface="+mn-lt"/>
                        </a:rPr>
                        <a:t>)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47666" marR="47666" marT="13178" marB="1317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a typeface="신명 신명조"/>
                        </a:rPr>
                        <a:t>한식음식점</a:t>
                      </a: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latin typeface="신명 신명조"/>
                        </a:rPr>
                        <a:t>, </a:t>
                      </a: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a typeface="신명 신명조"/>
                        </a:rPr>
                        <a:t>중국집</a:t>
                      </a: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latin typeface="신명 신명조"/>
                        </a:rPr>
                        <a:t>, </a:t>
                      </a:r>
                      <a:r>
                        <a:rPr lang="ko-KR" altLang="en-US" sz="800" kern="0" spc="0" dirty="0" err="1">
                          <a:solidFill>
                            <a:srgbClr val="000000"/>
                          </a:solidFill>
                          <a:ea typeface="신명 신명조"/>
                        </a:rPr>
                        <a:t>일식집</a:t>
                      </a: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latin typeface="신명 신명조"/>
                        </a:rPr>
                        <a:t>, </a:t>
                      </a: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a typeface="신명 신명조"/>
                        </a:rPr>
                        <a:t>양식집</a:t>
                      </a: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latin typeface="신명 신명조"/>
                        </a:rPr>
                        <a:t>, </a:t>
                      </a: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a typeface="신명 신명조"/>
                        </a:rPr>
                        <a:t>분식집</a:t>
                      </a: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latin typeface="신명 신명조"/>
                        </a:rPr>
                        <a:t>, </a:t>
                      </a: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a typeface="신명 신명조"/>
                        </a:rPr>
                        <a:t>패스트푸드점</a:t>
                      </a: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latin typeface="신명 신명조"/>
                        </a:rPr>
                        <a:t>, </a:t>
                      </a:r>
                      <a:r>
                        <a:rPr lang="ko-KR" altLang="en-US" sz="800" kern="0" spc="0" dirty="0" err="1">
                          <a:solidFill>
                            <a:srgbClr val="000000"/>
                          </a:solidFill>
                          <a:ea typeface="신명 신명조"/>
                        </a:rPr>
                        <a:t>치킨집</a:t>
                      </a: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latin typeface="신명 신명조"/>
                        </a:rPr>
                        <a:t>, </a:t>
                      </a: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a typeface="신명 신명조"/>
                        </a:rPr>
                        <a:t>제과점</a:t>
                      </a: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latin typeface="신명 신명조"/>
                        </a:rPr>
                        <a:t>, </a:t>
                      </a: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a typeface="신명 신명조"/>
                        </a:rPr>
                        <a:t>호프간이주점</a:t>
                      </a: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latin typeface="신명 신명조"/>
                        </a:rPr>
                        <a:t>, </a:t>
                      </a: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a typeface="신명 신명조"/>
                        </a:rPr>
                        <a:t>커피음료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</a:endParaRPr>
                    </a:p>
                  </a:txBody>
                  <a:tcPr marL="47666" marR="47666" marT="13178" marB="1317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6788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>
                          <a:solidFill>
                            <a:srgbClr val="000000"/>
                          </a:solidFill>
                          <a:latin typeface="+mn-lt"/>
                          <a:ea typeface="신명 신명조"/>
                        </a:rPr>
                        <a:t>서비스업</a:t>
                      </a:r>
                      <a:endParaRPr lang="ko-KR" altLang="en-US" sz="800" b="1" kern="0" spc="0" dirty="0">
                        <a:solidFill>
                          <a:srgbClr val="000000"/>
                        </a:solidFill>
                        <a:latin typeface="+mn-lt"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latin typeface="+mn-lt"/>
                        </a:rPr>
                        <a:t>(22</a:t>
                      </a: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latin typeface="+mn-lt"/>
                          <a:ea typeface="신명 신명조"/>
                        </a:rPr>
                        <a:t>개</a:t>
                      </a: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latin typeface="+mn-lt"/>
                        </a:rPr>
                        <a:t>)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47666" marR="47666" marT="13178" marB="1317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a typeface="신명 신명조"/>
                        </a:rPr>
                        <a:t>입시보습학원</a:t>
                      </a:r>
                      <a:r>
                        <a:rPr lang="en-US" altLang="ko-KR" sz="800" kern="0" spc="0">
                          <a:solidFill>
                            <a:srgbClr val="000000"/>
                          </a:solidFill>
                          <a:latin typeface="신명 신명조"/>
                        </a:rPr>
                        <a:t>, </a:t>
                      </a: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a typeface="신명 신명조"/>
                        </a:rPr>
                        <a:t>외국어학원</a:t>
                      </a:r>
                      <a:r>
                        <a:rPr lang="en-US" altLang="ko-KR" sz="800" kern="0" spc="0">
                          <a:solidFill>
                            <a:srgbClr val="000000"/>
                          </a:solidFill>
                          <a:latin typeface="신명 신명조"/>
                        </a:rPr>
                        <a:t>, </a:t>
                      </a: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a typeface="신명 신명조"/>
                        </a:rPr>
                        <a:t>예체능학원</a:t>
                      </a:r>
                      <a:r>
                        <a:rPr lang="en-US" altLang="ko-KR" sz="800" kern="0" spc="0">
                          <a:solidFill>
                            <a:srgbClr val="000000"/>
                          </a:solidFill>
                          <a:latin typeface="신명 신명조"/>
                        </a:rPr>
                        <a:t>, </a:t>
                      </a: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a typeface="신명 신명조"/>
                        </a:rPr>
                        <a:t>일반의원</a:t>
                      </a:r>
                      <a:r>
                        <a:rPr lang="en-US" altLang="ko-KR" sz="800" kern="0" spc="0">
                          <a:solidFill>
                            <a:srgbClr val="000000"/>
                          </a:solidFill>
                          <a:latin typeface="신명 신명조"/>
                        </a:rPr>
                        <a:t>, </a:t>
                      </a: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a typeface="신명 신명조"/>
                        </a:rPr>
                        <a:t>치과의원</a:t>
                      </a:r>
                      <a:r>
                        <a:rPr lang="en-US" altLang="ko-KR" sz="800" kern="0" spc="0">
                          <a:solidFill>
                            <a:srgbClr val="000000"/>
                          </a:solidFill>
                          <a:latin typeface="신명 신명조"/>
                        </a:rPr>
                        <a:t>, </a:t>
                      </a: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a typeface="신명 신명조"/>
                        </a:rPr>
                        <a:t>한의원</a:t>
                      </a:r>
                      <a:r>
                        <a:rPr lang="en-US" altLang="ko-KR" sz="800" kern="0" spc="0">
                          <a:solidFill>
                            <a:srgbClr val="000000"/>
                          </a:solidFill>
                          <a:latin typeface="신명 신명조"/>
                        </a:rPr>
                        <a:t>, </a:t>
                      </a: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a typeface="신명 신명조"/>
                        </a:rPr>
                        <a:t>부동산중개업</a:t>
                      </a:r>
                      <a:r>
                        <a:rPr lang="en-US" altLang="ko-KR" sz="800" kern="0" spc="0">
                          <a:solidFill>
                            <a:srgbClr val="000000"/>
                          </a:solidFill>
                          <a:latin typeface="신명 신명조"/>
                        </a:rPr>
                        <a:t>, </a:t>
                      </a: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a typeface="신명 신명조"/>
                        </a:rPr>
                        <a:t>인테리어</a:t>
                      </a:r>
                      <a:r>
                        <a:rPr lang="en-US" altLang="ko-KR" sz="800" kern="0" spc="0">
                          <a:solidFill>
                            <a:srgbClr val="000000"/>
                          </a:solidFill>
                          <a:latin typeface="신명 신명조"/>
                        </a:rPr>
                        <a:t>, </a:t>
                      </a: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a typeface="신명 신명조"/>
                        </a:rPr>
                        <a:t>노래방</a:t>
                      </a:r>
                      <a:r>
                        <a:rPr lang="en-US" altLang="ko-KR" sz="800" kern="0" spc="0">
                          <a:solidFill>
                            <a:srgbClr val="000000"/>
                          </a:solidFill>
                          <a:latin typeface="신명 신명조"/>
                        </a:rPr>
                        <a:t>, PC</a:t>
                      </a: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a typeface="신명 신명조"/>
                        </a:rPr>
                        <a:t>방</a:t>
                      </a:r>
                      <a:r>
                        <a:rPr lang="en-US" altLang="ko-KR" sz="800" kern="0" spc="0">
                          <a:solidFill>
                            <a:srgbClr val="000000"/>
                          </a:solidFill>
                          <a:latin typeface="신명 신명조"/>
                        </a:rPr>
                        <a:t>, </a:t>
                      </a: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a typeface="신명 신명조"/>
                        </a:rPr>
                        <a:t>보육시설</a:t>
                      </a:r>
                      <a:r>
                        <a:rPr lang="en-US" altLang="ko-KR" sz="800" kern="0" spc="0">
                          <a:solidFill>
                            <a:srgbClr val="000000"/>
                          </a:solidFill>
                          <a:latin typeface="신명 신명조"/>
                        </a:rPr>
                        <a:t>, </a:t>
                      </a: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a typeface="신명 신명조"/>
                        </a:rPr>
                        <a:t>노인요양시설</a:t>
                      </a:r>
                      <a:r>
                        <a:rPr lang="en-US" altLang="ko-KR" sz="800" kern="0" spc="0">
                          <a:solidFill>
                            <a:srgbClr val="000000"/>
                          </a:solidFill>
                          <a:latin typeface="신명 신명조"/>
                        </a:rPr>
                        <a:t>, </a:t>
                      </a: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a typeface="신명 신명조"/>
                        </a:rPr>
                        <a:t>헬스클럽</a:t>
                      </a:r>
                      <a:r>
                        <a:rPr lang="en-US" altLang="ko-KR" sz="800" kern="0" spc="0">
                          <a:solidFill>
                            <a:srgbClr val="000000"/>
                          </a:solidFill>
                          <a:latin typeface="신명 신명조"/>
                        </a:rPr>
                        <a:t>, </a:t>
                      </a: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a typeface="신명 신명조"/>
                        </a:rPr>
                        <a:t>당구장</a:t>
                      </a:r>
                      <a:r>
                        <a:rPr lang="en-US" altLang="ko-KR" sz="800" kern="0" spc="0">
                          <a:solidFill>
                            <a:srgbClr val="000000"/>
                          </a:solidFill>
                          <a:latin typeface="신명 신명조"/>
                        </a:rPr>
                        <a:t>, </a:t>
                      </a: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a typeface="신명 신명조"/>
                        </a:rPr>
                        <a:t>골프연습장</a:t>
                      </a:r>
                      <a:r>
                        <a:rPr lang="en-US" altLang="ko-KR" sz="800" kern="0" spc="0">
                          <a:solidFill>
                            <a:srgbClr val="000000"/>
                          </a:solidFill>
                          <a:latin typeface="신명 신명조"/>
                        </a:rPr>
                        <a:t>, </a:t>
                      </a: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a typeface="신명 신명조"/>
                        </a:rPr>
                        <a:t>미용실</a:t>
                      </a:r>
                      <a:r>
                        <a:rPr lang="en-US" altLang="ko-KR" sz="800" kern="0" spc="0">
                          <a:solidFill>
                            <a:srgbClr val="000000"/>
                          </a:solidFill>
                          <a:latin typeface="신명 신명조"/>
                        </a:rPr>
                        <a:t>, </a:t>
                      </a: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a typeface="신명 신명조"/>
                        </a:rPr>
                        <a:t>피부관리실</a:t>
                      </a:r>
                      <a:r>
                        <a:rPr lang="en-US" altLang="ko-KR" sz="800" kern="0" spc="0">
                          <a:solidFill>
                            <a:srgbClr val="000000"/>
                          </a:solidFill>
                          <a:latin typeface="신명 신명조"/>
                        </a:rPr>
                        <a:t>, </a:t>
                      </a: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a typeface="신명 신명조"/>
                        </a:rPr>
                        <a:t>네일숍</a:t>
                      </a:r>
                      <a:r>
                        <a:rPr lang="en-US" altLang="ko-KR" sz="800" kern="0" spc="0">
                          <a:solidFill>
                            <a:srgbClr val="000000"/>
                          </a:solidFill>
                          <a:latin typeface="신명 신명조"/>
                        </a:rPr>
                        <a:t>, </a:t>
                      </a: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a typeface="신명 신명조"/>
                        </a:rPr>
                        <a:t>여관업</a:t>
                      </a:r>
                      <a:r>
                        <a:rPr lang="en-US" altLang="ko-KR" sz="800" kern="0" spc="0">
                          <a:solidFill>
                            <a:srgbClr val="000000"/>
                          </a:solidFill>
                          <a:latin typeface="신명 신명조"/>
                        </a:rPr>
                        <a:t>, </a:t>
                      </a: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a typeface="신명 신명조"/>
                        </a:rPr>
                        <a:t>세탁소</a:t>
                      </a:r>
                      <a:r>
                        <a:rPr lang="en-US" altLang="ko-KR" sz="800" kern="0" spc="0">
                          <a:solidFill>
                            <a:srgbClr val="000000"/>
                          </a:solidFill>
                          <a:latin typeface="신명 신명조"/>
                        </a:rPr>
                        <a:t>, </a:t>
                      </a: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a typeface="신명 신명조"/>
                        </a:rPr>
                        <a:t>자동차수리</a:t>
                      </a:r>
                      <a:r>
                        <a:rPr lang="en-US" altLang="ko-KR" sz="800" kern="0" spc="0">
                          <a:solidFill>
                            <a:srgbClr val="000000"/>
                          </a:solidFill>
                          <a:latin typeface="신명 신명조"/>
                        </a:rPr>
                        <a:t>, </a:t>
                      </a: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a typeface="신명 신명조"/>
                        </a:rPr>
                        <a:t>자동차미용</a:t>
                      </a:r>
                      <a:endParaRPr lang="ko-KR" altLang="en-US" sz="800" kern="0" spc="0">
                        <a:solidFill>
                          <a:srgbClr val="000000"/>
                        </a:solidFill>
                      </a:endParaRPr>
                    </a:p>
                  </a:txBody>
                  <a:tcPr marL="47666" marR="47666" marT="13178" marB="1317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712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 err="1">
                          <a:solidFill>
                            <a:srgbClr val="000000"/>
                          </a:solidFill>
                          <a:latin typeface="+mn-lt"/>
                          <a:ea typeface="신명 신명조"/>
                        </a:rPr>
                        <a:t>도소매업</a:t>
                      </a:r>
                      <a:endParaRPr lang="ko-KR" altLang="en-US" sz="800" b="1" kern="0" spc="0" dirty="0">
                        <a:solidFill>
                          <a:srgbClr val="000000"/>
                        </a:solidFill>
                        <a:latin typeface="+mn-lt"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latin typeface="+mn-lt"/>
                        </a:rPr>
                        <a:t>(11</a:t>
                      </a: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latin typeface="+mn-lt"/>
                          <a:ea typeface="신명 신명조"/>
                        </a:rPr>
                        <a:t>개</a:t>
                      </a: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latin typeface="+mn-lt"/>
                        </a:rPr>
                        <a:t>)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47666" marR="47666" marT="13178" marB="1317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a typeface="신명 신명조"/>
                        </a:rPr>
                        <a:t>슈퍼마켓</a:t>
                      </a: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latin typeface="신명 신명조"/>
                        </a:rPr>
                        <a:t>, </a:t>
                      </a: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a typeface="신명 신명조"/>
                        </a:rPr>
                        <a:t>편의점</a:t>
                      </a: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latin typeface="신명 신명조"/>
                        </a:rPr>
                        <a:t>, </a:t>
                      </a: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a typeface="신명 신명조"/>
                        </a:rPr>
                        <a:t>컴퓨터 판매수리</a:t>
                      </a: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latin typeface="신명 신명조"/>
                        </a:rPr>
                        <a:t>, </a:t>
                      </a: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a typeface="신명 신명조"/>
                        </a:rPr>
                        <a:t>휴대폰</a:t>
                      </a: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latin typeface="신명 신명조"/>
                        </a:rPr>
                        <a:t>, </a:t>
                      </a: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a typeface="신명 신명조"/>
                        </a:rPr>
                        <a:t>정육점</a:t>
                      </a: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latin typeface="신명 신명조"/>
                        </a:rPr>
                        <a:t>, </a:t>
                      </a: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a typeface="신명 신명조"/>
                        </a:rPr>
                        <a:t>과일채소</a:t>
                      </a: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latin typeface="신명 신명조"/>
                        </a:rPr>
                        <a:t>, </a:t>
                      </a:r>
                      <a:r>
                        <a:rPr lang="ko-KR" altLang="en-US" sz="800" kern="0" spc="0" dirty="0" err="1">
                          <a:solidFill>
                            <a:srgbClr val="000000"/>
                          </a:solidFill>
                          <a:ea typeface="신명 신명조"/>
                        </a:rPr>
                        <a:t>의류점</a:t>
                      </a: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latin typeface="신명 신명조"/>
                        </a:rPr>
                        <a:t>, </a:t>
                      </a: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a typeface="신명 신명조"/>
                        </a:rPr>
                        <a:t>패션잡화</a:t>
                      </a: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latin typeface="신명 신명조"/>
                        </a:rPr>
                        <a:t>, </a:t>
                      </a: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a typeface="신명 신명조"/>
                        </a:rPr>
                        <a:t>약국</a:t>
                      </a: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latin typeface="신명 신명조"/>
                        </a:rPr>
                        <a:t>, </a:t>
                      </a: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a typeface="신명 신명조"/>
                        </a:rPr>
                        <a:t>문구점</a:t>
                      </a: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latin typeface="신명 신명조"/>
                        </a:rPr>
                        <a:t>, </a:t>
                      </a: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a typeface="신명 신명조"/>
                        </a:rPr>
                        <a:t>화장품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</a:endParaRPr>
                    </a:p>
                  </a:txBody>
                  <a:tcPr marL="47666" marR="47666" marT="13178" marB="1317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1" name="TextBox 20"/>
          <p:cNvSpPr txBox="1"/>
          <p:nvPr/>
        </p:nvSpPr>
        <p:spPr>
          <a:xfrm>
            <a:off x="479882" y="1408807"/>
            <a:ext cx="5604792" cy="33855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25400"/>
            </a:sp3d>
          </a:bodyPr>
          <a:lstStyle/>
          <a:p>
            <a:pPr latinLnBrk="0" hangingPunct="0">
              <a:buClr>
                <a:schemeClr val="accent1">
                  <a:lumMod val="75000"/>
                </a:schemeClr>
              </a:buClr>
            </a:pPr>
            <a:r>
              <a:rPr lang="en-US" altLang="ko-KR" sz="1600" dirty="0" smtClean="0"/>
              <a:t>ⅰ) </a:t>
            </a:r>
            <a:r>
              <a:rPr lang="ko-KR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골목상권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영역 </a:t>
            </a:r>
            <a:r>
              <a:rPr lang="ko-KR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구축 프로세스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 flipV="1">
            <a:off x="643412" y="1715731"/>
            <a:ext cx="2929604" cy="45719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70" name="그룹 69"/>
          <p:cNvGrpSpPr/>
          <p:nvPr/>
        </p:nvGrpSpPr>
        <p:grpSpPr>
          <a:xfrm>
            <a:off x="390832" y="3059832"/>
            <a:ext cx="6062504" cy="3187787"/>
            <a:chOff x="534848" y="1709229"/>
            <a:chExt cx="8045229" cy="4420035"/>
          </a:xfrm>
        </p:grpSpPr>
        <p:pic>
          <p:nvPicPr>
            <p:cNvPr id="71" name="그림 7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80776" y="1709229"/>
              <a:ext cx="3099301" cy="1648100"/>
            </a:xfrm>
            <a:prstGeom prst="rect">
              <a:avLst/>
            </a:prstGeom>
          </p:spPr>
        </p:pic>
        <p:sp>
          <p:nvSpPr>
            <p:cNvPr id="72" name="양쪽 모서리가 둥근 사각형 55"/>
            <p:cNvSpPr/>
            <p:nvPr/>
          </p:nvSpPr>
          <p:spPr>
            <a:xfrm>
              <a:off x="534848" y="2175273"/>
              <a:ext cx="4731884" cy="336948"/>
            </a:xfrm>
            <a:prstGeom prst="roundRect">
              <a:avLst/>
            </a:prstGeom>
            <a:solidFill>
              <a:srgbClr val="2038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cene3d>
                <a:camera prst="orthographicFront"/>
                <a:lightRig rig="threePt" dir="t"/>
              </a:scene3d>
              <a:sp3d>
                <a:bevelT w="0" h="0"/>
                <a:bevelB w="0" h="0"/>
              </a:sp3d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ko-KR" altLang="en-US" sz="1000" spc="-8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골목 상권의 모호한 정의를 객관화 할 수 있도록 계량화에 중점</a:t>
              </a:r>
              <a:endParaRPr kumimoji="1" lang="ko-KR" altLang="en-US" sz="1000" spc="-8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pic>
          <p:nvPicPr>
            <p:cNvPr id="73" name="그림 72"/>
            <p:cNvPicPr>
              <a:picLocks noChangeAspect="1"/>
            </p:cNvPicPr>
            <p:nvPr/>
          </p:nvPicPr>
          <p:blipFill rotWithShape="1">
            <a:blip r:embed="rId4"/>
            <a:srcRect b="48125"/>
            <a:stretch/>
          </p:blipFill>
          <p:spPr>
            <a:xfrm>
              <a:off x="1168541" y="3817063"/>
              <a:ext cx="6450127" cy="1559387"/>
            </a:xfrm>
            <a:prstGeom prst="rect">
              <a:avLst/>
            </a:prstGeom>
          </p:spPr>
        </p:pic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xmlns="" id="{8CEFED7D-BFEF-4A74-9CA0-D04EDB93302D}"/>
                </a:ext>
              </a:extLst>
            </p:cNvPr>
            <p:cNvGrpSpPr/>
            <p:nvPr/>
          </p:nvGrpSpPr>
          <p:grpSpPr>
            <a:xfrm>
              <a:off x="1180558" y="3582522"/>
              <a:ext cx="1123597" cy="569056"/>
              <a:chOff x="538179" y="2695134"/>
              <a:chExt cx="777566" cy="569056"/>
            </a:xfrm>
          </p:grpSpPr>
          <p:sp>
            <p:nvSpPr>
              <p:cNvPr id="126" name="타원 125">
                <a:extLst>
                  <a:ext uri="{FF2B5EF4-FFF2-40B4-BE49-F238E27FC236}">
                    <a16:creationId xmlns:a16="http://schemas.microsoft.com/office/drawing/2014/main" xmlns="" id="{4CC95B8A-981C-4DE6-B9CB-354C7872A8F6}"/>
                  </a:ext>
                </a:extLst>
              </p:cNvPr>
              <p:cNvSpPr/>
              <p:nvPr/>
            </p:nvSpPr>
            <p:spPr>
              <a:xfrm>
                <a:off x="644285" y="2695134"/>
                <a:ext cx="569056" cy="569056"/>
              </a:xfrm>
              <a:prstGeom prst="ellipse">
                <a:avLst/>
              </a:prstGeom>
              <a:gradFill>
                <a:gsLst>
                  <a:gs pos="0">
                    <a:srgbClr val="5B9BD5">
                      <a:lumMod val="5000"/>
                      <a:lumOff val="95000"/>
                    </a:srgbClr>
                  </a:gs>
                  <a:gs pos="100000">
                    <a:srgbClr val="E7EBED"/>
                  </a:gs>
                </a:gsLst>
                <a:lin ang="3600000" scaled="0"/>
              </a:gradFill>
              <a:ln w="88900" cap="flat" cmpd="sng" algn="ctr">
                <a:gradFill>
                  <a:gsLst>
                    <a:gs pos="0">
                      <a:srgbClr val="008AC2"/>
                    </a:gs>
                    <a:gs pos="100000">
                      <a:srgbClr val="2F5597"/>
                    </a:gs>
                  </a:gsLst>
                  <a:lin ang="3600000" scaled="0"/>
                </a:gradFill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27" name="직사각형 126">
                <a:extLst>
                  <a:ext uri="{FF2B5EF4-FFF2-40B4-BE49-F238E27FC236}">
                    <a16:creationId xmlns:a16="http://schemas.microsoft.com/office/drawing/2014/main" xmlns="" id="{9DC63A0F-217A-48F7-9DA9-AE71BD2002D3}"/>
                  </a:ext>
                </a:extLst>
              </p:cNvPr>
              <p:cNvSpPr/>
              <p:nvPr/>
            </p:nvSpPr>
            <p:spPr>
              <a:xfrm>
                <a:off x="538179" y="2801159"/>
                <a:ext cx="777566" cy="34624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ctr" defTabSz="45720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1050" b="1" kern="0" spc="-100" dirty="0" smtClean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  <a:cs typeface="Arial" charset="0"/>
                  </a:rPr>
                  <a:t>점포공간화</a:t>
                </a:r>
                <a:endParaRPr kumimoji="0" lang="ko-KR" altLang="en-US" sz="1050" b="1" i="0" u="none" strike="noStrike" kern="0" cap="none" spc="-100" normalizeH="0" baseline="0" noProof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rial" charset="0"/>
                </a:endParaRPr>
              </a:p>
            </p:txBody>
          </p:sp>
        </p:grpSp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xmlns="" id="{FD86B33C-285A-43B1-8946-DE8D45C1F926}"/>
                </a:ext>
              </a:extLst>
            </p:cNvPr>
            <p:cNvGrpSpPr/>
            <p:nvPr/>
          </p:nvGrpSpPr>
          <p:grpSpPr>
            <a:xfrm>
              <a:off x="1181952" y="3799866"/>
              <a:ext cx="2276964" cy="967820"/>
              <a:chOff x="6863472" y="3219965"/>
              <a:chExt cx="3110668" cy="967820"/>
            </a:xfrm>
          </p:grpSpPr>
          <p:grpSp>
            <p:nvGrpSpPr>
              <p:cNvPr id="122" name="그룹 121">
                <a:extLst>
                  <a:ext uri="{FF2B5EF4-FFF2-40B4-BE49-F238E27FC236}">
                    <a16:creationId xmlns:a16="http://schemas.microsoft.com/office/drawing/2014/main" xmlns="" id="{72CEB609-A900-401D-B267-0F10EEF07375}"/>
                  </a:ext>
                </a:extLst>
              </p:cNvPr>
              <p:cNvGrpSpPr/>
              <p:nvPr/>
            </p:nvGrpSpPr>
            <p:grpSpPr>
              <a:xfrm>
                <a:off x="6863472" y="3219965"/>
                <a:ext cx="3110668" cy="967820"/>
                <a:chOff x="6235536" y="3439431"/>
                <a:chExt cx="3205161" cy="967820"/>
              </a:xfrm>
            </p:grpSpPr>
            <p:sp>
              <p:nvSpPr>
                <p:cNvPr id="124" name="직사각형 123">
                  <a:extLst>
                    <a:ext uri="{FF2B5EF4-FFF2-40B4-BE49-F238E27FC236}">
                      <a16:creationId xmlns:a16="http://schemas.microsoft.com/office/drawing/2014/main" xmlns="" id="{09F5E2B3-6EA0-41CB-B7C6-2E9E27D992FD}"/>
                    </a:ext>
                  </a:extLst>
                </p:cNvPr>
                <p:cNvSpPr/>
                <p:nvPr/>
              </p:nvSpPr>
              <p:spPr>
                <a:xfrm>
                  <a:off x="6235536" y="3439431"/>
                  <a:ext cx="1760557" cy="25545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r" defTabSz="457200" latinLnBrk="0">
                    <a:lnSpc>
                      <a:spcPct val="150000"/>
                    </a:lnSpc>
                    <a:defRPr/>
                  </a:pPr>
                  <a:endParaRPr lang="ko-KR" altLang="en-US" sz="800" dirty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  <a:cs typeface="Arial" charset="0"/>
                  </a:endParaRPr>
                </a:p>
              </p:txBody>
            </p:sp>
            <p:sp>
              <p:nvSpPr>
                <p:cNvPr id="125" name="Rectangle 6">
                  <a:extLst>
                    <a:ext uri="{FF2B5EF4-FFF2-40B4-BE49-F238E27FC236}">
                      <a16:creationId xmlns:a16="http://schemas.microsoft.com/office/drawing/2014/main" xmlns="" id="{FA04BA02-02A4-46FA-BBBB-1ACFBFCFFD09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6468253" y="3903194"/>
                  <a:ext cx="2972444" cy="50405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ctr" anchorCtr="0" compatLnSpc="1">
                  <a:prstTxWarp prst="textNoShape">
                    <a:avLst/>
                  </a:prstTxWarp>
                </a:bodyPr>
                <a:lstStyle>
                  <a:lvl1pPr algn="l" rtl="0" eaLnBrk="0" fontAlgn="base" latinLnBrk="1" hangingPunct="0">
                    <a:spcBef>
                      <a:spcPct val="0"/>
                    </a:spcBef>
                    <a:spcAft>
                      <a:spcPct val="0"/>
                    </a:spcAft>
                    <a:defRPr kumimoji="1" lang="en-US" altLang="ko-KR" sz="3500" b="1" kern="1200" dirty="0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Arial" pitchFamily="34" charset="0"/>
                      <a:ea typeface="HY헤드라인M" pitchFamily="18" charset="-127"/>
                      <a:cs typeface="Arial" pitchFamily="34" charset="0"/>
                    </a:defRPr>
                  </a:lvl1pPr>
                  <a:lvl2pPr algn="ctr" rtl="0" eaLnBrk="0" fontAlgn="base" latinLnBrk="1" hangingPunct="0">
                    <a:spcBef>
                      <a:spcPct val="0"/>
                    </a:spcBef>
                    <a:spcAft>
                      <a:spcPct val="0"/>
                    </a:spcAft>
                    <a:defRPr sz="4400">
                      <a:solidFill>
                        <a:schemeClr val="tx1"/>
                      </a:solidFill>
                      <a:latin typeface="맑은 고딕" pitchFamily="50" charset="-127"/>
                      <a:ea typeface="맑은 고딕" pitchFamily="50" charset="-127"/>
                    </a:defRPr>
                  </a:lvl2pPr>
                  <a:lvl3pPr algn="ctr" rtl="0" eaLnBrk="0" fontAlgn="base" latinLnBrk="1" hangingPunct="0">
                    <a:spcBef>
                      <a:spcPct val="0"/>
                    </a:spcBef>
                    <a:spcAft>
                      <a:spcPct val="0"/>
                    </a:spcAft>
                    <a:defRPr sz="4400">
                      <a:solidFill>
                        <a:schemeClr val="tx1"/>
                      </a:solidFill>
                      <a:latin typeface="맑은 고딕" pitchFamily="50" charset="-127"/>
                      <a:ea typeface="맑은 고딕" pitchFamily="50" charset="-127"/>
                    </a:defRPr>
                  </a:lvl3pPr>
                  <a:lvl4pPr algn="ctr" rtl="0" eaLnBrk="0" fontAlgn="base" latinLnBrk="1" hangingPunct="0">
                    <a:spcBef>
                      <a:spcPct val="0"/>
                    </a:spcBef>
                    <a:spcAft>
                      <a:spcPct val="0"/>
                    </a:spcAft>
                    <a:defRPr sz="4400">
                      <a:solidFill>
                        <a:schemeClr val="tx1"/>
                      </a:solidFill>
                      <a:latin typeface="맑은 고딕" pitchFamily="50" charset="-127"/>
                      <a:ea typeface="맑은 고딕" pitchFamily="50" charset="-127"/>
                    </a:defRPr>
                  </a:lvl4pPr>
                  <a:lvl5pPr algn="ctr" rtl="0" eaLnBrk="0" fontAlgn="base" latinLnBrk="1" hangingPunct="0">
                    <a:spcBef>
                      <a:spcPct val="0"/>
                    </a:spcBef>
                    <a:spcAft>
                      <a:spcPct val="0"/>
                    </a:spcAft>
                    <a:defRPr sz="4400">
                      <a:solidFill>
                        <a:schemeClr val="tx1"/>
                      </a:solidFill>
                      <a:latin typeface="맑은 고딕" pitchFamily="50" charset="-127"/>
                      <a:ea typeface="맑은 고딕" pitchFamily="50" charset="-127"/>
                    </a:defRPr>
                  </a:lvl5pPr>
                  <a:lvl6pPr marL="4572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sz="4400">
                      <a:solidFill>
                        <a:schemeClr val="tx1"/>
                      </a:solidFill>
                      <a:latin typeface="맑은 고딕" pitchFamily="50" charset="-127"/>
                      <a:ea typeface="맑은 고딕" pitchFamily="50" charset="-127"/>
                    </a:defRPr>
                  </a:lvl6pPr>
                  <a:lvl7pPr marL="9144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sz="4400">
                      <a:solidFill>
                        <a:schemeClr val="tx1"/>
                      </a:solidFill>
                      <a:latin typeface="맑은 고딕" pitchFamily="50" charset="-127"/>
                      <a:ea typeface="맑은 고딕" pitchFamily="50" charset="-127"/>
                    </a:defRPr>
                  </a:lvl7pPr>
                  <a:lvl8pPr marL="13716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sz="4400">
                      <a:solidFill>
                        <a:schemeClr val="tx1"/>
                      </a:solidFill>
                      <a:latin typeface="맑은 고딕" pitchFamily="50" charset="-127"/>
                      <a:ea typeface="맑은 고딕" pitchFamily="50" charset="-127"/>
                    </a:defRPr>
                  </a:lvl8pPr>
                  <a:lvl9pPr marL="18288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sz="4400">
                      <a:solidFill>
                        <a:schemeClr val="tx1"/>
                      </a:solidFill>
                      <a:latin typeface="맑은 고딕" pitchFamily="50" charset="-127"/>
                      <a:ea typeface="맑은 고딕" pitchFamily="50" charset="-127"/>
                    </a:defRPr>
                  </a:lvl9pPr>
                </a:lstStyle>
                <a:p>
                  <a:pPr marL="171450" indent="-171450" defTabSz="457200" eaLnBrk="1" hangingPunct="1">
                    <a:buFont typeface="Arial" panose="020B0604020202020204" pitchFamily="34" charset="0"/>
                    <a:buChar char="•"/>
                    <a:defRPr/>
                  </a:pPr>
                  <a:r>
                    <a:rPr lang="ko-KR" altLang="en-US" sz="800" b="0" dirty="0" smtClean="0">
                      <a:ln>
                        <a:solidFill>
                          <a:prstClr val="white">
                            <a:alpha val="0"/>
                          </a:prstClr>
                        </a:solidFill>
                      </a:ln>
                      <a:solidFill>
                        <a:schemeClr val="tx1"/>
                      </a:solidFill>
                      <a:latin typeface="나눔고딕 ExtraBold" panose="020D0904000000000000" pitchFamily="50" charset="-127"/>
                      <a:ea typeface="나눔고딕 ExtraBold" panose="020D0904000000000000" pitchFamily="50" charset="-127"/>
                      <a:cs typeface="Arial" charset="0"/>
                    </a:rPr>
                    <a:t>서울시 사업체 </a:t>
                  </a:r>
                  <a:r>
                    <a:rPr lang="ko-KR" altLang="en-US" sz="800" b="0" dirty="0" err="1" smtClean="0">
                      <a:ln>
                        <a:solidFill>
                          <a:prstClr val="white">
                            <a:alpha val="0"/>
                          </a:prstClr>
                        </a:solidFill>
                      </a:ln>
                      <a:solidFill>
                        <a:schemeClr val="tx1"/>
                      </a:solidFill>
                      <a:latin typeface="나눔고딕 ExtraBold" panose="020D0904000000000000" pitchFamily="50" charset="-127"/>
                      <a:ea typeface="나눔고딕 ExtraBold" panose="020D0904000000000000" pitchFamily="50" charset="-127"/>
                      <a:cs typeface="Arial" charset="0"/>
                    </a:rPr>
                    <a:t>총조사</a:t>
                  </a:r>
                  <a:r>
                    <a:rPr lang="ko-KR" altLang="en-US" sz="800" b="0" dirty="0" smtClean="0">
                      <a:ln>
                        <a:solidFill>
                          <a:prstClr val="white">
                            <a:alpha val="0"/>
                          </a:prstClr>
                        </a:solidFill>
                      </a:ln>
                      <a:solidFill>
                        <a:schemeClr val="tx1"/>
                      </a:solidFill>
                      <a:latin typeface="나눔고딕 ExtraBold" panose="020D0904000000000000" pitchFamily="50" charset="-127"/>
                      <a:ea typeface="나눔고딕 ExtraBold" panose="020D0904000000000000" pitchFamily="50" charset="-127"/>
                      <a:cs typeface="Arial" charset="0"/>
                    </a:rPr>
                    <a:t> </a:t>
                  </a:r>
                  <a:r>
                    <a:rPr lang="en-US" altLang="ko-KR" sz="800" b="0" dirty="0" smtClean="0">
                      <a:ln>
                        <a:solidFill>
                          <a:prstClr val="white">
                            <a:alpha val="0"/>
                          </a:prstClr>
                        </a:solidFill>
                      </a:ln>
                      <a:solidFill>
                        <a:schemeClr val="tx1"/>
                      </a:solidFill>
                      <a:latin typeface="나눔고딕 ExtraBold" panose="020D0904000000000000" pitchFamily="50" charset="-127"/>
                      <a:ea typeface="나눔고딕 ExtraBold" panose="020D0904000000000000" pitchFamily="50" charset="-127"/>
                      <a:cs typeface="Arial" charset="0"/>
                    </a:rPr>
                    <a:t>Data </a:t>
                  </a:r>
                  <a:endParaRPr lang="en-US" altLang="ko-KR" sz="800" b="0" dirty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chemeClr val="tx1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  <a:cs typeface="Arial" charset="0"/>
                  </a:endParaRPr>
                </a:p>
                <a:p>
                  <a:pPr marL="171450" indent="-171450" defTabSz="457200" eaLnBrk="1" hangingPunct="1">
                    <a:buFont typeface="Arial" panose="020B0604020202020204" pitchFamily="34" charset="0"/>
                    <a:buChar char="•"/>
                    <a:defRPr/>
                  </a:pPr>
                  <a:r>
                    <a:rPr lang="ko-KR" altLang="en-US" sz="800" b="0" dirty="0" smtClean="0">
                      <a:ln>
                        <a:solidFill>
                          <a:prstClr val="white">
                            <a:alpha val="0"/>
                          </a:prstClr>
                        </a:solidFill>
                      </a:ln>
                      <a:solidFill>
                        <a:schemeClr val="tx1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Arial" charset="0"/>
                    </a:rPr>
                    <a:t>각종</a:t>
                  </a:r>
                  <a:r>
                    <a:rPr lang="en-US" altLang="ko-KR" sz="800" b="0" dirty="0" smtClean="0">
                      <a:ln>
                        <a:solidFill>
                          <a:prstClr val="white">
                            <a:alpha val="0"/>
                          </a:prstClr>
                        </a:solidFill>
                      </a:ln>
                      <a:solidFill>
                        <a:schemeClr val="tx1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Arial" charset="0"/>
                    </a:rPr>
                    <a:t> </a:t>
                  </a:r>
                  <a:r>
                    <a:rPr lang="ko-KR" altLang="en-US" sz="800" b="0" dirty="0" smtClean="0">
                      <a:ln>
                        <a:solidFill>
                          <a:prstClr val="white">
                            <a:alpha val="0"/>
                          </a:prstClr>
                        </a:solidFill>
                      </a:ln>
                      <a:solidFill>
                        <a:schemeClr val="tx1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Arial" charset="0"/>
                    </a:rPr>
                    <a:t>서울시 </a:t>
                  </a:r>
                  <a:r>
                    <a:rPr lang="en-US" altLang="ko-KR" sz="800" b="0" dirty="0" smtClean="0">
                      <a:ln>
                        <a:solidFill>
                          <a:prstClr val="white">
                            <a:alpha val="0"/>
                          </a:prstClr>
                        </a:solidFill>
                      </a:ln>
                      <a:solidFill>
                        <a:schemeClr val="tx1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Arial" charset="0"/>
                    </a:rPr>
                    <a:t>POI </a:t>
                  </a:r>
                  <a:r>
                    <a:rPr lang="ko-KR" altLang="en-US" sz="800" b="0" dirty="0" smtClean="0">
                      <a:ln>
                        <a:solidFill>
                          <a:prstClr val="white">
                            <a:alpha val="0"/>
                          </a:prstClr>
                        </a:solidFill>
                      </a:ln>
                      <a:solidFill>
                        <a:schemeClr val="tx1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Arial" charset="0"/>
                    </a:rPr>
                    <a:t>정보 포함</a:t>
                  </a:r>
                  <a:endParaRPr lang="ko-KR" altLang="en-US" sz="800" b="0" dirty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chemeClr val="tx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charset="0"/>
                  </a:endParaRPr>
                </a:p>
                <a:p>
                  <a:pPr marL="171450" indent="-171450" defTabSz="457200" eaLnBrk="1" hangingPunct="1">
                    <a:buFont typeface="Arial" panose="020B0604020202020204" pitchFamily="34" charset="0"/>
                    <a:buChar char="•"/>
                    <a:defRPr/>
                  </a:pPr>
                  <a:r>
                    <a:rPr lang="ko-KR" altLang="en-US" sz="800" dirty="0" smtClean="0">
                      <a:ln>
                        <a:solidFill>
                          <a:prstClr val="white">
                            <a:alpha val="0"/>
                          </a:prstClr>
                        </a:solidFill>
                      </a:ln>
                      <a:solidFill>
                        <a:srgbClr val="C0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Arial" charset="0"/>
                    </a:rPr>
                    <a:t>점포 주소를 좌표화</a:t>
                  </a:r>
                  <a:r>
                    <a:rPr lang="en-US" altLang="ko-KR" sz="800" dirty="0" smtClean="0">
                      <a:ln>
                        <a:solidFill>
                          <a:prstClr val="white">
                            <a:alpha val="0"/>
                          </a:prstClr>
                        </a:solidFill>
                      </a:ln>
                      <a:solidFill>
                        <a:srgbClr val="C0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Arial" charset="0"/>
                    </a:rPr>
                    <a:t>(Geocoding)</a:t>
                  </a:r>
                </a:p>
                <a:p>
                  <a:pPr marL="171450" indent="-171450" defTabSz="457200" eaLnBrk="1" hangingPunct="1">
                    <a:buFont typeface="Arial" panose="020B0604020202020204" pitchFamily="34" charset="0"/>
                    <a:buChar char="•"/>
                    <a:defRPr/>
                  </a:pPr>
                  <a:r>
                    <a:rPr lang="ko-KR" altLang="en-US" sz="800" b="0" dirty="0" smtClean="0">
                      <a:ln>
                        <a:solidFill>
                          <a:prstClr val="white">
                            <a:alpha val="0"/>
                          </a:prstClr>
                        </a:solidFill>
                      </a:ln>
                      <a:solidFill>
                        <a:schemeClr val="tx1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Arial" charset="0"/>
                    </a:rPr>
                    <a:t>총 </a:t>
                  </a:r>
                  <a:r>
                    <a:rPr lang="en-US" altLang="ko-KR" sz="800" b="0" dirty="0" smtClean="0">
                      <a:ln>
                        <a:solidFill>
                          <a:prstClr val="white">
                            <a:alpha val="0"/>
                          </a:prstClr>
                        </a:solidFill>
                      </a:ln>
                      <a:solidFill>
                        <a:schemeClr val="tx1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Arial" charset="0"/>
                    </a:rPr>
                    <a:t>81</a:t>
                  </a:r>
                  <a:r>
                    <a:rPr lang="ko-KR" altLang="en-US" sz="800" b="0" dirty="0" smtClean="0">
                      <a:ln>
                        <a:solidFill>
                          <a:prstClr val="white">
                            <a:alpha val="0"/>
                          </a:prstClr>
                        </a:solidFill>
                      </a:ln>
                      <a:solidFill>
                        <a:schemeClr val="tx1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Arial" charset="0"/>
                    </a:rPr>
                    <a:t>만개 점포 공간화</a:t>
                  </a:r>
                  <a:endParaRPr lang="ko-KR" altLang="en-US" sz="800" b="0" dirty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chemeClr val="tx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charset="0"/>
                  </a:endParaRPr>
                </a:p>
              </p:txBody>
            </p:sp>
          </p:grpSp>
          <p:sp>
            <p:nvSpPr>
              <p:cNvPr id="123" name="자유형 172">
                <a:extLst>
                  <a:ext uri="{FF2B5EF4-FFF2-40B4-BE49-F238E27FC236}">
                    <a16:creationId xmlns:a16="http://schemas.microsoft.com/office/drawing/2014/main" xmlns="" id="{976CC153-A3DF-4493-920D-946ED01B49ED}"/>
                  </a:ext>
                </a:extLst>
              </p:cNvPr>
              <p:cNvSpPr/>
              <p:nvPr/>
            </p:nvSpPr>
            <p:spPr>
              <a:xfrm rot="16200000">
                <a:off x="6772686" y="3586828"/>
                <a:ext cx="710848" cy="122302"/>
              </a:xfrm>
              <a:custGeom>
                <a:avLst/>
                <a:gdLst>
                  <a:gd name="connsiteX0" fmla="*/ 0 w 1688841"/>
                  <a:gd name="connsiteY0" fmla="*/ 307910 h 307910"/>
                  <a:gd name="connsiteX1" fmla="*/ 1306285 w 1688841"/>
                  <a:gd name="connsiteY1" fmla="*/ 307910 h 307910"/>
                  <a:gd name="connsiteX2" fmla="*/ 1614195 w 1688841"/>
                  <a:gd name="connsiteY2" fmla="*/ 0 h 307910"/>
                  <a:gd name="connsiteX3" fmla="*/ 1688841 w 1688841"/>
                  <a:gd name="connsiteY3" fmla="*/ 0 h 307910"/>
                  <a:gd name="connsiteX0" fmla="*/ 0 w 1614195"/>
                  <a:gd name="connsiteY0" fmla="*/ 307910 h 307910"/>
                  <a:gd name="connsiteX1" fmla="*/ 1306285 w 1614195"/>
                  <a:gd name="connsiteY1" fmla="*/ 307910 h 307910"/>
                  <a:gd name="connsiteX2" fmla="*/ 1614195 w 1614195"/>
                  <a:gd name="connsiteY2" fmla="*/ 0 h 307910"/>
                  <a:gd name="connsiteX0" fmla="*/ 0 w 1306285"/>
                  <a:gd name="connsiteY0" fmla="*/ 0 h 0"/>
                  <a:gd name="connsiteX1" fmla="*/ 1306285 w 1306285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06285">
                    <a:moveTo>
                      <a:pt x="0" y="0"/>
                    </a:moveTo>
                    <a:lnTo>
                      <a:pt x="1306285" y="0"/>
                    </a:lnTo>
                  </a:path>
                </a:pathLst>
              </a:custGeom>
              <a:noFill/>
              <a:ln w="6350" cap="flat" cmpd="sng" algn="ctr">
                <a:solidFill>
                  <a:srgbClr val="A5A5A5"/>
                </a:solidFill>
                <a:prstDash val="solid"/>
                <a:miter lim="800000"/>
                <a:headEnd type="oval" w="med" len="med"/>
                <a:tailEnd type="oval" w="med" len="me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78" name="그룹 77">
              <a:extLst>
                <a:ext uri="{FF2B5EF4-FFF2-40B4-BE49-F238E27FC236}">
                  <a16:creationId xmlns:a16="http://schemas.microsoft.com/office/drawing/2014/main" xmlns="" id="{8CEFED7D-BFEF-4A74-9CA0-D04EDB93302D}"/>
                </a:ext>
              </a:extLst>
            </p:cNvPr>
            <p:cNvGrpSpPr/>
            <p:nvPr/>
          </p:nvGrpSpPr>
          <p:grpSpPr>
            <a:xfrm>
              <a:off x="3459168" y="3556484"/>
              <a:ext cx="1123597" cy="569056"/>
              <a:chOff x="553859" y="2695134"/>
              <a:chExt cx="777566" cy="569056"/>
            </a:xfrm>
          </p:grpSpPr>
          <p:sp>
            <p:nvSpPr>
              <p:cNvPr id="117" name="타원 116">
                <a:extLst>
                  <a:ext uri="{FF2B5EF4-FFF2-40B4-BE49-F238E27FC236}">
                    <a16:creationId xmlns:a16="http://schemas.microsoft.com/office/drawing/2014/main" xmlns="" id="{4CC95B8A-981C-4DE6-B9CB-354C7872A8F6}"/>
                  </a:ext>
                </a:extLst>
              </p:cNvPr>
              <p:cNvSpPr/>
              <p:nvPr/>
            </p:nvSpPr>
            <p:spPr>
              <a:xfrm>
                <a:off x="644285" y="2695134"/>
                <a:ext cx="569056" cy="569056"/>
              </a:xfrm>
              <a:prstGeom prst="ellipse">
                <a:avLst/>
              </a:prstGeom>
              <a:gradFill>
                <a:gsLst>
                  <a:gs pos="0">
                    <a:srgbClr val="5B9BD5">
                      <a:lumMod val="5000"/>
                      <a:lumOff val="95000"/>
                    </a:srgbClr>
                  </a:gs>
                  <a:gs pos="100000">
                    <a:srgbClr val="E7EBED"/>
                  </a:gs>
                </a:gsLst>
                <a:lin ang="3600000" scaled="0"/>
              </a:gradFill>
              <a:ln w="88900" cap="flat" cmpd="sng" algn="ctr">
                <a:gradFill>
                  <a:gsLst>
                    <a:gs pos="0">
                      <a:srgbClr val="008AC2"/>
                    </a:gs>
                    <a:gs pos="100000">
                      <a:srgbClr val="2F5597"/>
                    </a:gs>
                  </a:gsLst>
                  <a:lin ang="3600000" scaled="0"/>
                </a:gradFill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18" name="직사각형 117">
                <a:extLst>
                  <a:ext uri="{FF2B5EF4-FFF2-40B4-BE49-F238E27FC236}">
                    <a16:creationId xmlns:a16="http://schemas.microsoft.com/office/drawing/2014/main" xmlns="" id="{9DC63A0F-217A-48F7-9DA9-AE71BD2002D3}"/>
                  </a:ext>
                </a:extLst>
              </p:cNvPr>
              <p:cNvSpPr/>
              <p:nvPr/>
            </p:nvSpPr>
            <p:spPr>
              <a:xfrm>
                <a:off x="553859" y="2764358"/>
                <a:ext cx="777566" cy="46942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ctr" defTabSz="457200" eaLnBrk="1" fontAlgn="auto" latinLnBrk="0" hangingPunct="1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800" b="1" kern="0" spc="-100" dirty="0" smtClean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  <a:cs typeface="Arial" charset="0"/>
                  </a:rPr>
                  <a:t>주소 </a:t>
                </a:r>
                <a:r>
                  <a:rPr lang="en-US" altLang="ko-KR" sz="800" b="1" kern="0" spc="-100" dirty="0" smtClean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  <a:cs typeface="Arial" charset="0"/>
                  </a:rPr>
                  <a:t>“</a:t>
                </a:r>
                <a:r>
                  <a:rPr lang="ko-KR" altLang="en-US" sz="800" b="1" kern="0" spc="-100" dirty="0" smtClean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  <a:cs typeface="Arial" charset="0"/>
                  </a:rPr>
                  <a:t>길</a:t>
                </a:r>
                <a:r>
                  <a:rPr lang="en-US" altLang="ko-KR" sz="800" b="1" kern="0" spc="-100" dirty="0" smtClean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  <a:cs typeface="Arial" charset="0"/>
                  </a:rPr>
                  <a:t>＂</a:t>
                </a:r>
                <a:endParaRPr lang="en-US" altLang="ko-KR" sz="800" b="1" kern="0" spc="-10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rial" charset="0"/>
                </a:endParaRPr>
              </a:p>
              <a:p>
                <a:pPr marL="0" marR="0" lvl="0" indent="0" algn="ctr" defTabSz="457200" eaLnBrk="1" fontAlgn="auto" latinLnBrk="0" hangingPunct="1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800" b="1" kern="0" spc="-100" dirty="0" smtClean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  <a:cs typeface="Arial" charset="0"/>
                  </a:rPr>
                  <a:t>추출</a:t>
                </a:r>
                <a:endParaRPr kumimoji="0" lang="ko-KR" altLang="en-US" sz="800" b="1" i="0" u="none" strike="noStrike" kern="0" cap="none" spc="-100" normalizeH="0" baseline="0" noProof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rial" charset="0"/>
                </a:endParaRPr>
              </a:p>
            </p:txBody>
          </p:sp>
        </p:grpSp>
        <p:grpSp>
          <p:nvGrpSpPr>
            <p:cNvPr id="79" name="그룹 78">
              <a:extLst>
                <a:ext uri="{FF2B5EF4-FFF2-40B4-BE49-F238E27FC236}">
                  <a16:creationId xmlns:a16="http://schemas.microsoft.com/office/drawing/2014/main" xmlns="" id="{8CEFED7D-BFEF-4A74-9CA0-D04EDB93302D}"/>
                </a:ext>
              </a:extLst>
            </p:cNvPr>
            <p:cNvGrpSpPr/>
            <p:nvPr/>
          </p:nvGrpSpPr>
          <p:grpSpPr>
            <a:xfrm>
              <a:off x="3479152" y="4968063"/>
              <a:ext cx="1123597" cy="569056"/>
              <a:chOff x="553859" y="2695134"/>
              <a:chExt cx="777566" cy="569056"/>
            </a:xfrm>
          </p:grpSpPr>
          <p:sp>
            <p:nvSpPr>
              <p:cNvPr id="115" name="타원 114">
                <a:extLst>
                  <a:ext uri="{FF2B5EF4-FFF2-40B4-BE49-F238E27FC236}">
                    <a16:creationId xmlns:a16="http://schemas.microsoft.com/office/drawing/2014/main" xmlns="" id="{4CC95B8A-981C-4DE6-B9CB-354C7872A8F6}"/>
                  </a:ext>
                </a:extLst>
              </p:cNvPr>
              <p:cNvSpPr/>
              <p:nvPr/>
            </p:nvSpPr>
            <p:spPr>
              <a:xfrm>
                <a:off x="644285" y="2695134"/>
                <a:ext cx="569056" cy="569056"/>
              </a:xfrm>
              <a:prstGeom prst="ellipse">
                <a:avLst/>
              </a:prstGeom>
              <a:gradFill>
                <a:gsLst>
                  <a:gs pos="0">
                    <a:srgbClr val="5B9BD5">
                      <a:lumMod val="5000"/>
                      <a:lumOff val="95000"/>
                    </a:srgbClr>
                  </a:gs>
                  <a:gs pos="100000">
                    <a:srgbClr val="E7EBED"/>
                  </a:gs>
                </a:gsLst>
                <a:lin ang="3600000" scaled="0"/>
              </a:gradFill>
              <a:ln w="88900" cap="flat" cmpd="sng" algn="ctr">
                <a:gradFill>
                  <a:gsLst>
                    <a:gs pos="0">
                      <a:srgbClr val="008AC2"/>
                    </a:gs>
                    <a:gs pos="100000">
                      <a:srgbClr val="2F5597"/>
                    </a:gs>
                  </a:gsLst>
                  <a:lin ang="3600000" scaled="0"/>
                </a:gradFill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16" name="직사각형 115">
                <a:extLst>
                  <a:ext uri="{FF2B5EF4-FFF2-40B4-BE49-F238E27FC236}">
                    <a16:creationId xmlns:a16="http://schemas.microsoft.com/office/drawing/2014/main" xmlns="" id="{9DC63A0F-217A-48F7-9DA9-AE71BD2002D3}"/>
                  </a:ext>
                </a:extLst>
              </p:cNvPr>
              <p:cNvSpPr/>
              <p:nvPr/>
            </p:nvSpPr>
            <p:spPr>
              <a:xfrm>
                <a:off x="553859" y="2764358"/>
                <a:ext cx="777566" cy="46942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ctr" defTabSz="457200" eaLnBrk="1" fontAlgn="auto" latinLnBrk="0" hangingPunct="1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800" b="1" kern="0" spc="-100" dirty="0" smtClean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  <a:cs typeface="Arial" charset="0"/>
                  </a:rPr>
                  <a:t>발달상권</a:t>
                </a:r>
                <a:endParaRPr lang="en-US" altLang="ko-KR" sz="800" b="1" kern="0" spc="-100" dirty="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rial" charset="0"/>
                </a:endParaRPr>
              </a:p>
              <a:p>
                <a:pPr marL="0" marR="0" lvl="0" indent="0" algn="ctr" defTabSz="457200" eaLnBrk="1" fontAlgn="auto" latinLnBrk="0" hangingPunct="1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800" b="1" i="0" u="none" strike="noStrike" kern="0" cap="none" spc="-100" normalizeH="0" baseline="0" noProof="0" dirty="0" smtClean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나눔고딕 ExtraBold" panose="020D0904000000000000" pitchFamily="50" charset="-127"/>
                    <a:ea typeface="나눔고딕 ExtraBold" panose="020D0904000000000000" pitchFamily="50" charset="-127"/>
                    <a:cs typeface="Arial" charset="0"/>
                  </a:rPr>
                  <a:t>제외</a:t>
                </a:r>
                <a:endParaRPr kumimoji="0" lang="ko-KR" altLang="en-US" sz="800" b="1" i="0" u="none" strike="noStrike" kern="0" cap="none" spc="-100" normalizeH="0" baseline="0" noProof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rial" charset="0"/>
                </a:endParaRPr>
              </a:p>
            </p:txBody>
          </p:sp>
        </p:grp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xmlns="" id="{8CEFED7D-BFEF-4A74-9CA0-D04EDB93302D}"/>
                </a:ext>
              </a:extLst>
            </p:cNvPr>
            <p:cNvGrpSpPr/>
            <p:nvPr/>
          </p:nvGrpSpPr>
          <p:grpSpPr>
            <a:xfrm>
              <a:off x="5799689" y="4986929"/>
              <a:ext cx="1123597" cy="569056"/>
              <a:chOff x="553859" y="2695134"/>
              <a:chExt cx="777566" cy="569056"/>
            </a:xfrm>
          </p:grpSpPr>
          <p:sp>
            <p:nvSpPr>
              <p:cNvPr id="113" name="타원 112">
                <a:extLst>
                  <a:ext uri="{FF2B5EF4-FFF2-40B4-BE49-F238E27FC236}">
                    <a16:creationId xmlns:a16="http://schemas.microsoft.com/office/drawing/2014/main" xmlns="" id="{4CC95B8A-981C-4DE6-B9CB-354C7872A8F6}"/>
                  </a:ext>
                </a:extLst>
              </p:cNvPr>
              <p:cNvSpPr/>
              <p:nvPr/>
            </p:nvSpPr>
            <p:spPr>
              <a:xfrm>
                <a:off x="644285" y="2695134"/>
                <a:ext cx="569056" cy="569056"/>
              </a:xfrm>
              <a:prstGeom prst="ellipse">
                <a:avLst/>
              </a:prstGeom>
              <a:gradFill>
                <a:gsLst>
                  <a:gs pos="0">
                    <a:srgbClr val="5B9BD5">
                      <a:lumMod val="5000"/>
                      <a:lumOff val="95000"/>
                    </a:srgbClr>
                  </a:gs>
                  <a:gs pos="100000">
                    <a:srgbClr val="E7EBED"/>
                  </a:gs>
                </a:gsLst>
                <a:lin ang="3600000" scaled="0"/>
              </a:gradFill>
              <a:ln w="88900" cap="flat" cmpd="sng" algn="ctr">
                <a:gradFill>
                  <a:gsLst>
                    <a:gs pos="0">
                      <a:srgbClr val="008AC2"/>
                    </a:gs>
                    <a:gs pos="100000">
                      <a:srgbClr val="2F5597"/>
                    </a:gs>
                  </a:gsLst>
                  <a:lin ang="3600000" scaled="0"/>
                </a:gradFill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14" name="직사각형 113">
                <a:extLst>
                  <a:ext uri="{FF2B5EF4-FFF2-40B4-BE49-F238E27FC236}">
                    <a16:creationId xmlns:a16="http://schemas.microsoft.com/office/drawing/2014/main" xmlns="" id="{9DC63A0F-217A-48F7-9DA9-AE71BD2002D3}"/>
                  </a:ext>
                </a:extLst>
              </p:cNvPr>
              <p:cNvSpPr/>
              <p:nvPr/>
            </p:nvSpPr>
            <p:spPr>
              <a:xfrm>
                <a:off x="553859" y="2764358"/>
                <a:ext cx="777566" cy="46942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ctr" defTabSz="457200" eaLnBrk="1" fontAlgn="auto" latinLnBrk="0" hangingPunct="1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800" b="1" kern="0" spc="-100" dirty="0" smtClean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  <a:cs typeface="Arial" charset="0"/>
                  </a:rPr>
                  <a:t>전통시장</a:t>
                </a:r>
                <a:endParaRPr lang="en-US" altLang="ko-KR" sz="800" b="1" kern="0" spc="-100" dirty="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rial" charset="0"/>
                </a:endParaRPr>
              </a:p>
              <a:p>
                <a:pPr marL="0" marR="0" lvl="0" indent="0" algn="ctr" defTabSz="457200" eaLnBrk="1" fontAlgn="auto" latinLnBrk="0" hangingPunct="1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800" b="1" i="0" u="none" strike="noStrike" kern="0" cap="none" spc="-100" normalizeH="0" baseline="0" noProof="0" dirty="0" smtClean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나눔고딕 ExtraBold" panose="020D0904000000000000" pitchFamily="50" charset="-127"/>
                    <a:ea typeface="나눔고딕 ExtraBold" panose="020D0904000000000000" pitchFamily="50" charset="-127"/>
                    <a:cs typeface="Arial" charset="0"/>
                  </a:rPr>
                  <a:t>제외</a:t>
                </a:r>
                <a:endParaRPr kumimoji="0" lang="ko-KR" altLang="en-US" sz="800" b="1" i="0" u="none" strike="noStrike" kern="0" cap="none" spc="-100" normalizeH="0" baseline="0" noProof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rial" charset="0"/>
                </a:endParaRPr>
              </a:p>
            </p:txBody>
          </p:sp>
        </p:grpSp>
        <p:grpSp>
          <p:nvGrpSpPr>
            <p:cNvPr id="81" name="그룹 80">
              <a:extLst>
                <a:ext uri="{FF2B5EF4-FFF2-40B4-BE49-F238E27FC236}">
                  <a16:creationId xmlns:a16="http://schemas.microsoft.com/office/drawing/2014/main" xmlns="" id="{8CEFED7D-BFEF-4A74-9CA0-D04EDB93302D}"/>
                </a:ext>
              </a:extLst>
            </p:cNvPr>
            <p:cNvGrpSpPr/>
            <p:nvPr/>
          </p:nvGrpSpPr>
          <p:grpSpPr>
            <a:xfrm>
              <a:off x="5630236" y="3548510"/>
              <a:ext cx="1123597" cy="569056"/>
              <a:chOff x="538179" y="2695134"/>
              <a:chExt cx="777566" cy="569056"/>
            </a:xfrm>
          </p:grpSpPr>
          <p:sp>
            <p:nvSpPr>
              <p:cNvPr id="111" name="타원 110">
                <a:extLst>
                  <a:ext uri="{FF2B5EF4-FFF2-40B4-BE49-F238E27FC236}">
                    <a16:creationId xmlns:a16="http://schemas.microsoft.com/office/drawing/2014/main" xmlns="" id="{4CC95B8A-981C-4DE6-B9CB-354C7872A8F6}"/>
                  </a:ext>
                </a:extLst>
              </p:cNvPr>
              <p:cNvSpPr/>
              <p:nvPr/>
            </p:nvSpPr>
            <p:spPr>
              <a:xfrm>
                <a:off x="644285" y="2695134"/>
                <a:ext cx="569056" cy="569056"/>
              </a:xfrm>
              <a:prstGeom prst="ellipse">
                <a:avLst/>
              </a:prstGeom>
              <a:gradFill>
                <a:gsLst>
                  <a:gs pos="0">
                    <a:srgbClr val="5B9BD5">
                      <a:lumMod val="5000"/>
                      <a:lumOff val="95000"/>
                    </a:srgbClr>
                  </a:gs>
                  <a:gs pos="100000">
                    <a:srgbClr val="E7EBED"/>
                  </a:gs>
                </a:gsLst>
                <a:lin ang="3600000" scaled="0"/>
              </a:gradFill>
              <a:ln w="88900" cap="flat" cmpd="sng" algn="ctr">
                <a:gradFill>
                  <a:gsLst>
                    <a:gs pos="0">
                      <a:srgbClr val="008AC2"/>
                    </a:gs>
                    <a:gs pos="100000">
                      <a:srgbClr val="2F5597"/>
                    </a:gs>
                  </a:gsLst>
                  <a:lin ang="3600000" scaled="0"/>
                </a:gradFill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12" name="직사각형 111">
                <a:extLst>
                  <a:ext uri="{FF2B5EF4-FFF2-40B4-BE49-F238E27FC236}">
                    <a16:creationId xmlns:a16="http://schemas.microsoft.com/office/drawing/2014/main" xmlns="" id="{9DC63A0F-217A-48F7-9DA9-AE71BD2002D3}"/>
                  </a:ext>
                </a:extLst>
              </p:cNvPr>
              <p:cNvSpPr/>
              <p:nvPr/>
            </p:nvSpPr>
            <p:spPr>
              <a:xfrm>
                <a:off x="538179" y="2769554"/>
                <a:ext cx="777566" cy="46942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ctr" defTabSz="457200" eaLnBrk="1" fontAlgn="auto" latinLnBrk="0" hangingPunct="1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800" b="1" kern="0" spc="-100" dirty="0" smtClean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  <a:cs typeface="Arial" charset="0"/>
                  </a:rPr>
                  <a:t>건축물정보</a:t>
                </a:r>
                <a:endParaRPr lang="en-US" altLang="ko-KR" sz="800" b="1" kern="0" spc="-100" dirty="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rial" charset="0"/>
                </a:endParaRPr>
              </a:p>
              <a:p>
                <a:pPr marL="0" marR="0" lvl="0" indent="0" algn="ctr" defTabSz="457200" eaLnBrk="1" fontAlgn="auto" latinLnBrk="0" hangingPunct="1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800" b="1" kern="0" spc="-100" dirty="0" smtClean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  <a:cs typeface="Arial" charset="0"/>
                  </a:rPr>
                  <a:t>융합정제</a:t>
                </a:r>
                <a:endParaRPr lang="en-US" altLang="ko-KR" sz="800" b="1" kern="0" spc="-100" dirty="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rial" charset="0"/>
                </a:endParaRPr>
              </a:p>
            </p:txBody>
          </p:sp>
        </p:grpSp>
        <p:grpSp>
          <p:nvGrpSpPr>
            <p:cNvPr id="82" name="그룹 81">
              <a:extLst>
                <a:ext uri="{FF2B5EF4-FFF2-40B4-BE49-F238E27FC236}">
                  <a16:creationId xmlns:a16="http://schemas.microsoft.com/office/drawing/2014/main" xmlns="" id="{8CEFED7D-BFEF-4A74-9CA0-D04EDB93302D}"/>
                </a:ext>
              </a:extLst>
            </p:cNvPr>
            <p:cNvGrpSpPr/>
            <p:nvPr/>
          </p:nvGrpSpPr>
          <p:grpSpPr>
            <a:xfrm>
              <a:off x="1149834" y="4986929"/>
              <a:ext cx="1123597" cy="569056"/>
              <a:chOff x="538179" y="2695134"/>
              <a:chExt cx="777566" cy="569056"/>
            </a:xfrm>
          </p:grpSpPr>
          <p:sp>
            <p:nvSpPr>
              <p:cNvPr id="109" name="타원 108">
                <a:extLst>
                  <a:ext uri="{FF2B5EF4-FFF2-40B4-BE49-F238E27FC236}">
                    <a16:creationId xmlns:a16="http://schemas.microsoft.com/office/drawing/2014/main" xmlns="" id="{4CC95B8A-981C-4DE6-B9CB-354C7872A8F6}"/>
                  </a:ext>
                </a:extLst>
              </p:cNvPr>
              <p:cNvSpPr/>
              <p:nvPr/>
            </p:nvSpPr>
            <p:spPr>
              <a:xfrm>
                <a:off x="644285" y="2695134"/>
                <a:ext cx="569056" cy="569056"/>
              </a:xfrm>
              <a:prstGeom prst="ellipse">
                <a:avLst/>
              </a:prstGeom>
              <a:gradFill>
                <a:gsLst>
                  <a:gs pos="0">
                    <a:srgbClr val="5B9BD5">
                      <a:lumMod val="5000"/>
                      <a:lumOff val="95000"/>
                    </a:srgbClr>
                  </a:gs>
                  <a:gs pos="100000">
                    <a:srgbClr val="E7EBED"/>
                  </a:gs>
                </a:gsLst>
                <a:lin ang="3600000" scaled="0"/>
              </a:gradFill>
              <a:ln w="88900" cap="flat" cmpd="sng" algn="ctr">
                <a:gradFill>
                  <a:gsLst>
                    <a:gs pos="0">
                      <a:srgbClr val="008AC2"/>
                    </a:gs>
                    <a:gs pos="100000">
                      <a:srgbClr val="2F5597"/>
                    </a:gs>
                  </a:gsLst>
                  <a:lin ang="3600000" scaled="0"/>
                </a:gradFill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10" name="직사각형 109">
                <a:extLst>
                  <a:ext uri="{FF2B5EF4-FFF2-40B4-BE49-F238E27FC236}">
                    <a16:creationId xmlns:a16="http://schemas.microsoft.com/office/drawing/2014/main" xmlns="" id="{9DC63A0F-217A-48F7-9DA9-AE71BD2002D3}"/>
                  </a:ext>
                </a:extLst>
              </p:cNvPr>
              <p:cNvSpPr/>
              <p:nvPr/>
            </p:nvSpPr>
            <p:spPr>
              <a:xfrm>
                <a:off x="538179" y="2769554"/>
                <a:ext cx="777566" cy="46942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ctr" defTabSz="457200" eaLnBrk="1" fontAlgn="auto" latinLnBrk="0" hangingPunct="1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800" b="1" kern="0" spc="-100" dirty="0" smtClean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  <a:cs typeface="Arial" charset="0"/>
                  </a:rPr>
                  <a:t>생활업종</a:t>
                </a:r>
                <a:endParaRPr lang="en-US" altLang="ko-KR" sz="800" b="1" kern="0" spc="-100" dirty="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rial" charset="0"/>
                </a:endParaRPr>
              </a:p>
              <a:p>
                <a:pPr marL="0" marR="0" lvl="0" indent="0" algn="ctr" defTabSz="457200" eaLnBrk="1" fontAlgn="auto" latinLnBrk="0" hangingPunct="1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ko-KR" sz="800" b="1" kern="0" spc="-100" dirty="0" smtClean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  <a:cs typeface="Arial" charset="0"/>
                  </a:rPr>
                  <a:t>43</a:t>
                </a:r>
                <a:r>
                  <a:rPr lang="ko-KR" altLang="en-US" sz="800" b="1" kern="0" spc="-100" dirty="0" err="1" smtClean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  <a:cs typeface="Arial" charset="0"/>
                  </a:rPr>
                  <a:t>개선택</a:t>
                </a:r>
                <a:endParaRPr lang="en-US" altLang="ko-KR" sz="800" b="1" kern="0" spc="-100" dirty="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rial" charset="0"/>
                </a:endParaRPr>
              </a:p>
            </p:txBody>
          </p:sp>
        </p:grpSp>
        <p:grpSp>
          <p:nvGrpSpPr>
            <p:cNvPr id="83" name="그룹 82">
              <a:extLst>
                <a:ext uri="{FF2B5EF4-FFF2-40B4-BE49-F238E27FC236}">
                  <a16:creationId xmlns:a16="http://schemas.microsoft.com/office/drawing/2014/main" xmlns="" id="{FD86B33C-285A-43B1-8946-DE8D45C1F926}"/>
                </a:ext>
              </a:extLst>
            </p:cNvPr>
            <p:cNvGrpSpPr/>
            <p:nvPr/>
          </p:nvGrpSpPr>
          <p:grpSpPr>
            <a:xfrm>
              <a:off x="5632777" y="3788963"/>
              <a:ext cx="2549706" cy="1020238"/>
              <a:chOff x="6863476" y="3219965"/>
              <a:chExt cx="3483272" cy="1020238"/>
            </a:xfrm>
          </p:grpSpPr>
          <p:grpSp>
            <p:nvGrpSpPr>
              <p:cNvPr id="105" name="그룹 104">
                <a:extLst>
                  <a:ext uri="{FF2B5EF4-FFF2-40B4-BE49-F238E27FC236}">
                    <a16:creationId xmlns:a16="http://schemas.microsoft.com/office/drawing/2014/main" xmlns="" id="{72CEB609-A900-401D-B267-0F10EEF07375}"/>
                  </a:ext>
                </a:extLst>
              </p:cNvPr>
              <p:cNvGrpSpPr/>
              <p:nvPr/>
            </p:nvGrpSpPr>
            <p:grpSpPr>
              <a:xfrm>
                <a:off x="6863476" y="3219965"/>
                <a:ext cx="3483272" cy="1020238"/>
                <a:chOff x="6235536" y="3439431"/>
                <a:chExt cx="3589082" cy="1020238"/>
              </a:xfrm>
            </p:grpSpPr>
            <p:sp>
              <p:nvSpPr>
                <p:cNvPr id="107" name="직사각형 106">
                  <a:extLst>
                    <a:ext uri="{FF2B5EF4-FFF2-40B4-BE49-F238E27FC236}">
                      <a16:creationId xmlns:a16="http://schemas.microsoft.com/office/drawing/2014/main" xmlns="" id="{09F5E2B3-6EA0-41CB-B7C6-2E9E27D992FD}"/>
                    </a:ext>
                  </a:extLst>
                </p:cNvPr>
                <p:cNvSpPr/>
                <p:nvPr/>
              </p:nvSpPr>
              <p:spPr>
                <a:xfrm>
                  <a:off x="6235536" y="3439431"/>
                  <a:ext cx="1760557" cy="25545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r" defTabSz="457200" latinLnBrk="0">
                    <a:lnSpc>
                      <a:spcPct val="150000"/>
                    </a:lnSpc>
                    <a:defRPr/>
                  </a:pPr>
                  <a:endParaRPr lang="ko-KR" altLang="en-US" sz="800" dirty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  <a:cs typeface="Arial" charset="0"/>
                  </a:endParaRPr>
                </a:p>
              </p:txBody>
            </p:sp>
            <p:sp>
              <p:nvSpPr>
                <p:cNvPr id="108" name="Rectangle 6">
                  <a:extLst>
                    <a:ext uri="{FF2B5EF4-FFF2-40B4-BE49-F238E27FC236}">
                      <a16:creationId xmlns:a16="http://schemas.microsoft.com/office/drawing/2014/main" xmlns="" id="{FA04BA02-02A4-46FA-BBBB-1ACFBFCFFD09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6428184" y="3955613"/>
                  <a:ext cx="3396434" cy="504056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ctr" anchorCtr="0" compatLnSpc="1">
                  <a:prstTxWarp prst="textNoShape">
                    <a:avLst/>
                  </a:prstTxWarp>
                </a:bodyPr>
                <a:lstStyle>
                  <a:lvl1pPr algn="l" rtl="0" eaLnBrk="0" fontAlgn="base" latinLnBrk="1" hangingPunct="0">
                    <a:spcBef>
                      <a:spcPct val="0"/>
                    </a:spcBef>
                    <a:spcAft>
                      <a:spcPct val="0"/>
                    </a:spcAft>
                    <a:defRPr kumimoji="1" lang="en-US" altLang="ko-KR" sz="3500" b="1" kern="1200" dirty="0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Arial" pitchFamily="34" charset="0"/>
                      <a:ea typeface="HY헤드라인M" pitchFamily="18" charset="-127"/>
                      <a:cs typeface="Arial" pitchFamily="34" charset="0"/>
                    </a:defRPr>
                  </a:lvl1pPr>
                  <a:lvl2pPr algn="ctr" rtl="0" eaLnBrk="0" fontAlgn="base" latinLnBrk="1" hangingPunct="0">
                    <a:spcBef>
                      <a:spcPct val="0"/>
                    </a:spcBef>
                    <a:spcAft>
                      <a:spcPct val="0"/>
                    </a:spcAft>
                    <a:defRPr sz="4400">
                      <a:solidFill>
                        <a:schemeClr val="tx1"/>
                      </a:solidFill>
                      <a:latin typeface="맑은 고딕" pitchFamily="50" charset="-127"/>
                      <a:ea typeface="맑은 고딕" pitchFamily="50" charset="-127"/>
                    </a:defRPr>
                  </a:lvl2pPr>
                  <a:lvl3pPr algn="ctr" rtl="0" eaLnBrk="0" fontAlgn="base" latinLnBrk="1" hangingPunct="0">
                    <a:spcBef>
                      <a:spcPct val="0"/>
                    </a:spcBef>
                    <a:spcAft>
                      <a:spcPct val="0"/>
                    </a:spcAft>
                    <a:defRPr sz="4400">
                      <a:solidFill>
                        <a:schemeClr val="tx1"/>
                      </a:solidFill>
                      <a:latin typeface="맑은 고딕" pitchFamily="50" charset="-127"/>
                      <a:ea typeface="맑은 고딕" pitchFamily="50" charset="-127"/>
                    </a:defRPr>
                  </a:lvl3pPr>
                  <a:lvl4pPr algn="ctr" rtl="0" eaLnBrk="0" fontAlgn="base" latinLnBrk="1" hangingPunct="0">
                    <a:spcBef>
                      <a:spcPct val="0"/>
                    </a:spcBef>
                    <a:spcAft>
                      <a:spcPct val="0"/>
                    </a:spcAft>
                    <a:defRPr sz="4400">
                      <a:solidFill>
                        <a:schemeClr val="tx1"/>
                      </a:solidFill>
                      <a:latin typeface="맑은 고딕" pitchFamily="50" charset="-127"/>
                      <a:ea typeface="맑은 고딕" pitchFamily="50" charset="-127"/>
                    </a:defRPr>
                  </a:lvl4pPr>
                  <a:lvl5pPr algn="ctr" rtl="0" eaLnBrk="0" fontAlgn="base" latinLnBrk="1" hangingPunct="0">
                    <a:spcBef>
                      <a:spcPct val="0"/>
                    </a:spcBef>
                    <a:spcAft>
                      <a:spcPct val="0"/>
                    </a:spcAft>
                    <a:defRPr sz="4400">
                      <a:solidFill>
                        <a:schemeClr val="tx1"/>
                      </a:solidFill>
                      <a:latin typeface="맑은 고딕" pitchFamily="50" charset="-127"/>
                      <a:ea typeface="맑은 고딕" pitchFamily="50" charset="-127"/>
                    </a:defRPr>
                  </a:lvl5pPr>
                  <a:lvl6pPr marL="4572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sz="4400">
                      <a:solidFill>
                        <a:schemeClr val="tx1"/>
                      </a:solidFill>
                      <a:latin typeface="맑은 고딕" pitchFamily="50" charset="-127"/>
                      <a:ea typeface="맑은 고딕" pitchFamily="50" charset="-127"/>
                    </a:defRPr>
                  </a:lvl6pPr>
                  <a:lvl7pPr marL="9144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sz="4400">
                      <a:solidFill>
                        <a:schemeClr val="tx1"/>
                      </a:solidFill>
                      <a:latin typeface="맑은 고딕" pitchFamily="50" charset="-127"/>
                      <a:ea typeface="맑은 고딕" pitchFamily="50" charset="-127"/>
                    </a:defRPr>
                  </a:lvl7pPr>
                  <a:lvl8pPr marL="13716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sz="4400">
                      <a:solidFill>
                        <a:schemeClr val="tx1"/>
                      </a:solidFill>
                      <a:latin typeface="맑은 고딕" pitchFamily="50" charset="-127"/>
                      <a:ea typeface="맑은 고딕" pitchFamily="50" charset="-127"/>
                    </a:defRPr>
                  </a:lvl8pPr>
                  <a:lvl9pPr marL="18288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sz="4400">
                      <a:solidFill>
                        <a:schemeClr val="tx1"/>
                      </a:solidFill>
                      <a:latin typeface="맑은 고딕" pitchFamily="50" charset="-127"/>
                      <a:ea typeface="맑은 고딕" pitchFamily="50" charset="-127"/>
                    </a:defRPr>
                  </a:lvl9pPr>
                </a:lstStyle>
                <a:p>
                  <a:pPr marL="171450" indent="-171450" defTabSz="457200" eaLnBrk="1" hangingPunct="1">
                    <a:buFont typeface="Arial" panose="020B0604020202020204" pitchFamily="34" charset="0"/>
                    <a:buChar char="•"/>
                    <a:defRPr/>
                  </a:pPr>
                  <a:r>
                    <a:rPr lang="ko-KR" altLang="en-US" sz="800" b="0" dirty="0" smtClean="0">
                      <a:ln>
                        <a:solidFill>
                          <a:prstClr val="white">
                            <a:alpha val="0"/>
                          </a:prstClr>
                        </a:solidFill>
                      </a:ln>
                      <a:solidFill>
                        <a:schemeClr val="tx1"/>
                      </a:solidFill>
                      <a:latin typeface="나눔고딕 ExtraBold" panose="020D0904000000000000" pitchFamily="50" charset="-127"/>
                      <a:ea typeface="나눔고딕 ExtraBold" panose="020D0904000000000000" pitchFamily="50" charset="-127"/>
                      <a:cs typeface="Arial" charset="0"/>
                    </a:rPr>
                    <a:t>서울시 건축물 대장과 사업체 </a:t>
                  </a:r>
                  <a:r>
                    <a:rPr lang="en-US" altLang="ko-KR" sz="800" b="0" dirty="0" smtClean="0">
                      <a:ln>
                        <a:solidFill>
                          <a:prstClr val="white">
                            <a:alpha val="0"/>
                          </a:prstClr>
                        </a:solidFill>
                      </a:ln>
                      <a:solidFill>
                        <a:schemeClr val="tx1"/>
                      </a:solidFill>
                      <a:latin typeface="나눔고딕 ExtraBold" panose="020D0904000000000000" pitchFamily="50" charset="-127"/>
                      <a:ea typeface="나눔고딕 ExtraBold" panose="020D0904000000000000" pitchFamily="50" charset="-127"/>
                      <a:cs typeface="Arial" charset="0"/>
                    </a:rPr>
                    <a:t/>
                  </a:r>
                  <a:br>
                    <a:rPr lang="en-US" altLang="ko-KR" sz="800" b="0" dirty="0" smtClean="0">
                      <a:ln>
                        <a:solidFill>
                          <a:prstClr val="white">
                            <a:alpha val="0"/>
                          </a:prstClr>
                        </a:solidFill>
                      </a:ln>
                      <a:solidFill>
                        <a:schemeClr val="tx1"/>
                      </a:solidFill>
                      <a:latin typeface="나눔고딕 ExtraBold" panose="020D0904000000000000" pitchFamily="50" charset="-127"/>
                      <a:ea typeface="나눔고딕 ExtraBold" panose="020D0904000000000000" pitchFamily="50" charset="-127"/>
                      <a:cs typeface="Arial" charset="0"/>
                    </a:rPr>
                  </a:br>
                  <a:r>
                    <a:rPr lang="ko-KR" altLang="en-US" sz="800" b="0" dirty="0" smtClean="0">
                      <a:ln>
                        <a:solidFill>
                          <a:prstClr val="white">
                            <a:alpha val="0"/>
                          </a:prstClr>
                        </a:solidFill>
                      </a:ln>
                      <a:solidFill>
                        <a:schemeClr val="tx1"/>
                      </a:solidFill>
                      <a:latin typeface="나눔고딕 ExtraBold" panose="020D0904000000000000" pitchFamily="50" charset="-127"/>
                      <a:ea typeface="나눔고딕 ExtraBold" panose="020D0904000000000000" pitchFamily="50" charset="-127"/>
                      <a:cs typeface="Arial" charset="0"/>
                    </a:rPr>
                    <a:t>조사 </a:t>
                  </a:r>
                  <a:r>
                    <a:rPr lang="en-US" altLang="ko-KR" sz="800" b="0" dirty="0" smtClean="0">
                      <a:ln>
                        <a:solidFill>
                          <a:prstClr val="white">
                            <a:alpha val="0"/>
                          </a:prstClr>
                        </a:solidFill>
                      </a:ln>
                      <a:solidFill>
                        <a:schemeClr val="tx1"/>
                      </a:solidFill>
                      <a:latin typeface="나눔고딕 ExtraBold" panose="020D0904000000000000" pitchFamily="50" charset="-127"/>
                      <a:ea typeface="나눔고딕 ExtraBold" panose="020D0904000000000000" pitchFamily="50" charset="-127"/>
                      <a:cs typeface="Arial" charset="0"/>
                    </a:rPr>
                    <a:t>data </a:t>
                  </a:r>
                  <a:r>
                    <a:rPr lang="ko-KR" altLang="en-US" sz="800" b="0" dirty="0" smtClean="0">
                      <a:ln>
                        <a:solidFill>
                          <a:prstClr val="white">
                            <a:alpha val="0"/>
                          </a:prstClr>
                        </a:solidFill>
                      </a:ln>
                      <a:solidFill>
                        <a:schemeClr val="tx1"/>
                      </a:solidFill>
                      <a:latin typeface="나눔고딕 ExtraBold" panose="020D0904000000000000" pitchFamily="50" charset="-127"/>
                      <a:ea typeface="나눔고딕 ExtraBold" panose="020D0904000000000000" pitchFamily="50" charset="-127"/>
                      <a:cs typeface="Arial" charset="0"/>
                    </a:rPr>
                    <a:t>융합</a:t>
                  </a:r>
                  <a:endParaRPr lang="en-US" altLang="ko-KR" sz="800" b="0" dirty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chemeClr val="tx1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  <a:cs typeface="Arial" charset="0"/>
                  </a:endParaRPr>
                </a:p>
                <a:p>
                  <a:pPr marL="171450" indent="-171450" defTabSz="457200" eaLnBrk="1" hangingPunct="1">
                    <a:buFont typeface="Arial" panose="020B0604020202020204" pitchFamily="34" charset="0"/>
                    <a:buChar char="•"/>
                    <a:defRPr/>
                  </a:pPr>
                  <a:r>
                    <a:rPr lang="en-US" altLang="ko-KR" sz="800" b="0" dirty="0" smtClean="0">
                      <a:ln>
                        <a:solidFill>
                          <a:prstClr val="white">
                            <a:alpha val="0"/>
                          </a:prstClr>
                        </a:solidFill>
                      </a:ln>
                      <a:solidFill>
                        <a:schemeClr val="tx1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Arial" charset="0"/>
                    </a:rPr>
                    <a:t>UTM-K </a:t>
                  </a:r>
                  <a:r>
                    <a:rPr lang="ko-KR" altLang="en-US" sz="800" b="0" dirty="0" err="1">
                      <a:ln>
                        <a:solidFill>
                          <a:prstClr val="white">
                            <a:alpha val="0"/>
                          </a:prstClr>
                        </a:solidFill>
                      </a:ln>
                      <a:solidFill>
                        <a:schemeClr val="tx1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Arial" charset="0"/>
                    </a:rPr>
                    <a:t>좌</a:t>
                  </a:r>
                  <a:r>
                    <a:rPr lang="ko-KR" altLang="en-US" sz="800" b="0" dirty="0" err="1" smtClean="0">
                      <a:ln>
                        <a:solidFill>
                          <a:prstClr val="white">
                            <a:alpha val="0"/>
                          </a:prstClr>
                        </a:solidFill>
                      </a:ln>
                      <a:solidFill>
                        <a:schemeClr val="tx1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Arial" charset="0"/>
                    </a:rPr>
                    <a:t>표계</a:t>
                  </a:r>
                  <a:r>
                    <a:rPr lang="ko-KR" altLang="en-US" sz="800" b="0" dirty="0" smtClean="0">
                      <a:ln>
                        <a:solidFill>
                          <a:prstClr val="white">
                            <a:alpha val="0"/>
                          </a:prstClr>
                        </a:solidFill>
                      </a:ln>
                      <a:solidFill>
                        <a:schemeClr val="tx1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Arial" charset="0"/>
                    </a:rPr>
                    <a:t> 활용</a:t>
                  </a:r>
                  <a:endParaRPr lang="en-US" altLang="ko-KR" sz="800" b="0" dirty="0" smtClean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chemeClr val="tx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charset="0"/>
                  </a:endParaRPr>
                </a:p>
                <a:p>
                  <a:pPr marL="171450" indent="-171450" defTabSz="457200" eaLnBrk="1" hangingPunct="1">
                    <a:buFont typeface="Arial" panose="020B0604020202020204" pitchFamily="34" charset="0"/>
                    <a:buChar char="•"/>
                    <a:defRPr/>
                  </a:pPr>
                  <a:r>
                    <a:rPr lang="ko-KR" altLang="en-US" sz="800" b="0" dirty="0" smtClean="0">
                      <a:ln>
                        <a:solidFill>
                          <a:prstClr val="white">
                            <a:alpha val="0"/>
                          </a:prstClr>
                        </a:solidFill>
                      </a:ln>
                      <a:solidFill>
                        <a:schemeClr val="tx1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Arial" charset="0"/>
                    </a:rPr>
                    <a:t>좌표 오류 데이터의 정제</a:t>
                  </a:r>
                  <a:r>
                    <a:rPr lang="en-US" altLang="ko-KR" sz="800" b="0" dirty="0" smtClean="0">
                      <a:ln>
                        <a:solidFill>
                          <a:prstClr val="white">
                            <a:alpha val="0"/>
                          </a:prstClr>
                        </a:solidFill>
                      </a:ln>
                      <a:solidFill>
                        <a:schemeClr val="tx1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Arial" charset="0"/>
                    </a:rPr>
                    <a:t/>
                  </a:r>
                  <a:br>
                    <a:rPr lang="en-US" altLang="ko-KR" sz="800" b="0" dirty="0" smtClean="0">
                      <a:ln>
                        <a:solidFill>
                          <a:prstClr val="white">
                            <a:alpha val="0"/>
                          </a:prstClr>
                        </a:solidFill>
                      </a:ln>
                      <a:solidFill>
                        <a:schemeClr val="tx1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Arial" charset="0"/>
                    </a:rPr>
                  </a:br>
                  <a:r>
                    <a:rPr lang="en-US" altLang="ko-KR" sz="800" b="0" dirty="0" smtClean="0">
                      <a:ln>
                        <a:solidFill>
                          <a:prstClr val="white">
                            <a:alpha val="0"/>
                          </a:prstClr>
                        </a:solidFill>
                      </a:ln>
                      <a:solidFill>
                        <a:schemeClr val="tx1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Arial" charset="0"/>
                    </a:rPr>
                    <a:t>(90%</a:t>
                  </a:r>
                  <a:r>
                    <a:rPr lang="ko-KR" altLang="en-US" sz="800" b="0" dirty="0" smtClean="0">
                      <a:ln>
                        <a:solidFill>
                          <a:prstClr val="white">
                            <a:alpha val="0"/>
                          </a:prstClr>
                        </a:solidFill>
                      </a:ln>
                      <a:solidFill>
                        <a:schemeClr val="tx1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Arial" charset="0"/>
                    </a:rPr>
                    <a:t>까지 향상</a:t>
                  </a:r>
                  <a:r>
                    <a:rPr lang="en-US" altLang="ko-KR" sz="800" b="0" dirty="0" smtClean="0">
                      <a:ln>
                        <a:solidFill>
                          <a:prstClr val="white">
                            <a:alpha val="0"/>
                          </a:prstClr>
                        </a:solidFill>
                      </a:ln>
                      <a:solidFill>
                        <a:schemeClr val="tx1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Arial" charset="0"/>
                    </a:rPr>
                    <a:t>)</a:t>
                  </a:r>
                  <a:endParaRPr lang="ko-KR" altLang="en-US" sz="800" b="0" dirty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chemeClr val="tx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charset="0"/>
                  </a:endParaRPr>
                </a:p>
              </p:txBody>
            </p:sp>
          </p:grpSp>
          <p:sp>
            <p:nvSpPr>
              <p:cNvPr id="106" name="자유형 172">
                <a:extLst>
                  <a:ext uri="{FF2B5EF4-FFF2-40B4-BE49-F238E27FC236}">
                    <a16:creationId xmlns:a16="http://schemas.microsoft.com/office/drawing/2014/main" xmlns="" id="{976CC153-A3DF-4493-920D-946ED01B49ED}"/>
                  </a:ext>
                </a:extLst>
              </p:cNvPr>
              <p:cNvSpPr/>
              <p:nvPr/>
            </p:nvSpPr>
            <p:spPr>
              <a:xfrm rot="16200000">
                <a:off x="6772686" y="3586828"/>
                <a:ext cx="710848" cy="122302"/>
              </a:xfrm>
              <a:custGeom>
                <a:avLst/>
                <a:gdLst>
                  <a:gd name="connsiteX0" fmla="*/ 0 w 1688841"/>
                  <a:gd name="connsiteY0" fmla="*/ 307910 h 307910"/>
                  <a:gd name="connsiteX1" fmla="*/ 1306285 w 1688841"/>
                  <a:gd name="connsiteY1" fmla="*/ 307910 h 307910"/>
                  <a:gd name="connsiteX2" fmla="*/ 1614195 w 1688841"/>
                  <a:gd name="connsiteY2" fmla="*/ 0 h 307910"/>
                  <a:gd name="connsiteX3" fmla="*/ 1688841 w 1688841"/>
                  <a:gd name="connsiteY3" fmla="*/ 0 h 307910"/>
                  <a:gd name="connsiteX0" fmla="*/ 0 w 1614195"/>
                  <a:gd name="connsiteY0" fmla="*/ 307910 h 307910"/>
                  <a:gd name="connsiteX1" fmla="*/ 1306285 w 1614195"/>
                  <a:gd name="connsiteY1" fmla="*/ 307910 h 307910"/>
                  <a:gd name="connsiteX2" fmla="*/ 1614195 w 1614195"/>
                  <a:gd name="connsiteY2" fmla="*/ 0 h 307910"/>
                  <a:gd name="connsiteX0" fmla="*/ 0 w 1306285"/>
                  <a:gd name="connsiteY0" fmla="*/ 0 h 0"/>
                  <a:gd name="connsiteX1" fmla="*/ 1306285 w 1306285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06285">
                    <a:moveTo>
                      <a:pt x="0" y="0"/>
                    </a:moveTo>
                    <a:lnTo>
                      <a:pt x="1306285" y="0"/>
                    </a:lnTo>
                  </a:path>
                </a:pathLst>
              </a:custGeom>
              <a:noFill/>
              <a:ln w="6350" cap="flat" cmpd="sng" algn="ctr">
                <a:solidFill>
                  <a:srgbClr val="A5A5A5"/>
                </a:solidFill>
                <a:prstDash val="solid"/>
                <a:miter lim="800000"/>
                <a:headEnd type="oval" w="med" len="med"/>
                <a:tailEnd type="oval" w="med" len="me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84" name="그룹 83">
              <a:extLst>
                <a:ext uri="{FF2B5EF4-FFF2-40B4-BE49-F238E27FC236}">
                  <a16:creationId xmlns:a16="http://schemas.microsoft.com/office/drawing/2014/main" xmlns="" id="{FD86B33C-285A-43B1-8946-DE8D45C1F926}"/>
                </a:ext>
              </a:extLst>
            </p:cNvPr>
            <p:cNvGrpSpPr/>
            <p:nvPr/>
          </p:nvGrpSpPr>
          <p:grpSpPr>
            <a:xfrm>
              <a:off x="3401319" y="3814665"/>
              <a:ext cx="2336456" cy="783438"/>
              <a:chOff x="6863472" y="3219965"/>
              <a:chExt cx="3191942" cy="783438"/>
            </a:xfrm>
          </p:grpSpPr>
          <p:grpSp>
            <p:nvGrpSpPr>
              <p:cNvPr id="101" name="그룹 100">
                <a:extLst>
                  <a:ext uri="{FF2B5EF4-FFF2-40B4-BE49-F238E27FC236}">
                    <a16:creationId xmlns:a16="http://schemas.microsoft.com/office/drawing/2014/main" xmlns="" id="{72CEB609-A900-401D-B267-0F10EEF07375}"/>
                  </a:ext>
                </a:extLst>
              </p:cNvPr>
              <p:cNvGrpSpPr/>
              <p:nvPr/>
            </p:nvGrpSpPr>
            <p:grpSpPr>
              <a:xfrm>
                <a:off x="6863472" y="3219965"/>
                <a:ext cx="3191942" cy="739038"/>
                <a:chOff x="6235536" y="3439431"/>
                <a:chExt cx="3288904" cy="739038"/>
              </a:xfrm>
            </p:grpSpPr>
            <p:sp>
              <p:nvSpPr>
                <p:cNvPr id="103" name="직사각형 102">
                  <a:extLst>
                    <a:ext uri="{FF2B5EF4-FFF2-40B4-BE49-F238E27FC236}">
                      <a16:creationId xmlns:a16="http://schemas.microsoft.com/office/drawing/2014/main" xmlns="" id="{09F5E2B3-6EA0-41CB-B7C6-2E9E27D992FD}"/>
                    </a:ext>
                  </a:extLst>
                </p:cNvPr>
                <p:cNvSpPr/>
                <p:nvPr/>
              </p:nvSpPr>
              <p:spPr>
                <a:xfrm>
                  <a:off x="6235536" y="3439431"/>
                  <a:ext cx="1760557" cy="25545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r" defTabSz="457200" latinLnBrk="0">
                    <a:lnSpc>
                      <a:spcPct val="150000"/>
                    </a:lnSpc>
                    <a:defRPr/>
                  </a:pPr>
                  <a:endParaRPr lang="ko-KR" altLang="en-US" sz="800" dirty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  <a:cs typeface="Arial" charset="0"/>
                  </a:endParaRPr>
                </a:p>
              </p:txBody>
            </p:sp>
            <p:sp>
              <p:nvSpPr>
                <p:cNvPr id="104" name="Rectangle 6">
                  <a:extLst>
                    <a:ext uri="{FF2B5EF4-FFF2-40B4-BE49-F238E27FC236}">
                      <a16:creationId xmlns:a16="http://schemas.microsoft.com/office/drawing/2014/main" xmlns="" id="{FA04BA02-02A4-46FA-BBBB-1ACFBFCFFD09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6443487" y="3674413"/>
                  <a:ext cx="3080953" cy="504056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ctr" anchorCtr="0" compatLnSpc="1">
                  <a:prstTxWarp prst="textNoShape">
                    <a:avLst/>
                  </a:prstTxWarp>
                </a:bodyPr>
                <a:lstStyle>
                  <a:lvl1pPr algn="l" rtl="0" eaLnBrk="0" fontAlgn="base" latinLnBrk="1" hangingPunct="0">
                    <a:spcBef>
                      <a:spcPct val="0"/>
                    </a:spcBef>
                    <a:spcAft>
                      <a:spcPct val="0"/>
                    </a:spcAft>
                    <a:defRPr kumimoji="1" lang="en-US" altLang="ko-KR" sz="3500" b="1" kern="1200" dirty="0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Arial" pitchFamily="34" charset="0"/>
                      <a:ea typeface="HY헤드라인M" pitchFamily="18" charset="-127"/>
                      <a:cs typeface="Arial" pitchFamily="34" charset="0"/>
                    </a:defRPr>
                  </a:lvl1pPr>
                  <a:lvl2pPr algn="ctr" rtl="0" eaLnBrk="0" fontAlgn="base" latinLnBrk="1" hangingPunct="0">
                    <a:spcBef>
                      <a:spcPct val="0"/>
                    </a:spcBef>
                    <a:spcAft>
                      <a:spcPct val="0"/>
                    </a:spcAft>
                    <a:defRPr sz="4400">
                      <a:solidFill>
                        <a:schemeClr val="tx1"/>
                      </a:solidFill>
                      <a:latin typeface="맑은 고딕" pitchFamily="50" charset="-127"/>
                      <a:ea typeface="맑은 고딕" pitchFamily="50" charset="-127"/>
                    </a:defRPr>
                  </a:lvl2pPr>
                  <a:lvl3pPr algn="ctr" rtl="0" eaLnBrk="0" fontAlgn="base" latinLnBrk="1" hangingPunct="0">
                    <a:spcBef>
                      <a:spcPct val="0"/>
                    </a:spcBef>
                    <a:spcAft>
                      <a:spcPct val="0"/>
                    </a:spcAft>
                    <a:defRPr sz="4400">
                      <a:solidFill>
                        <a:schemeClr val="tx1"/>
                      </a:solidFill>
                      <a:latin typeface="맑은 고딕" pitchFamily="50" charset="-127"/>
                      <a:ea typeface="맑은 고딕" pitchFamily="50" charset="-127"/>
                    </a:defRPr>
                  </a:lvl3pPr>
                  <a:lvl4pPr algn="ctr" rtl="0" eaLnBrk="0" fontAlgn="base" latinLnBrk="1" hangingPunct="0">
                    <a:spcBef>
                      <a:spcPct val="0"/>
                    </a:spcBef>
                    <a:spcAft>
                      <a:spcPct val="0"/>
                    </a:spcAft>
                    <a:defRPr sz="4400">
                      <a:solidFill>
                        <a:schemeClr val="tx1"/>
                      </a:solidFill>
                      <a:latin typeface="맑은 고딕" pitchFamily="50" charset="-127"/>
                      <a:ea typeface="맑은 고딕" pitchFamily="50" charset="-127"/>
                    </a:defRPr>
                  </a:lvl4pPr>
                  <a:lvl5pPr algn="ctr" rtl="0" eaLnBrk="0" fontAlgn="base" latinLnBrk="1" hangingPunct="0">
                    <a:spcBef>
                      <a:spcPct val="0"/>
                    </a:spcBef>
                    <a:spcAft>
                      <a:spcPct val="0"/>
                    </a:spcAft>
                    <a:defRPr sz="4400">
                      <a:solidFill>
                        <a:schemeClr val="tx1"/>
                      </a:solidFill>
                      <a:latin typeface="맑은 고딕" pitchFamily="50" charset="-127"/>
                      <a:ea typeface="맑은 고딕" pitchFamily="50" charset="-127"/>
                    </a:defRPr>
                  </a:lvl5pPr>
                  <a:lvl6pPr marL="4572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sz="4400">
                      <a:solidFill>
                        <a:schemeClr val="tx1"/>
                      </a:solidFill>
                      <a:latin typeface="맑은 고딕" pitchFamily="50" charset="-127"/>
                      <a:ea typeface="맑은 고딕" pitchFamily="50" charset="-127"/>
                    </a:defRPr>
                  </a:lvl6pPr>
                  <a:lvl7pPr marL="9144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sz="4400">
                      <a:solidFill>
                        <a:schemeClr val="tx1"/>
                      </a:solidFill>
                      <a:latin typeface="맑은 고딕" pitchFamily="50" charset="-127"/>
                      <a:ea typeface="맑은 고딕" pitchFamily="50" charset="-127"/>
                    </a:defRPr>
                  </a:lvl7pPr>
                  <a:lvl8pPr marL="13716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sz="4400">
                      <a:solidFill>
                        <a:schemeClr val="tx1"/>
                      </a:solidFill>
                      <a:latin typeface="맑은 고딕" pitchFamily="50" charset="-127"/>
                      <a:ea typeface="맑은 고딕" pitchFamily="50" charset="-127"/>
                    </a:defRPr>
                  </a:lvl8pPr>
                  <a:lvl9pPr marL="18288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sz="4400">
                      <a:solidFill>
                        <a:schemeClr val="tx1"/>
                      </a:solidFill>
                      <a:latin typeface="맑은 고딕" pitchFamily="50" charset="-127"/>
                      <a:ea typeface="맑은 고딕" pitchFamily="50" charset="-127"/>
                    </a:defRPr>
                  </a:lvl9pPr>
                </a:lstStyle>
                <a:p>
                  <a:pPr marL="171450" indent="-171450" defTabSz="457200" eaLnBrk="1" hangingPunct="1">
                    <a:buFont typeface="Arial" panose="020B0604020202020204" pitchFamily="34" charset="0"/>
                    <a:buChar char="•"/>
                    <a:defRPr/>
                  </a:pPr>
                  <a:r>
                    <a:rPr lang="ko-KR" altLang="en-US" sz="800" b="0" dirty="0" smtClean="0">
                      <a:ln>
                        <a:solidFill>
                          <a:prstClr val="white">
                            <a:alpha val="0"/>
                          </a:prstClr>
                        </a:solidFill>
                      </a:ln>
                      <a:solidFill>
                        <a:schemeClr val="tx1"/>
                      </a:solidFill>
                      <a:latin typeface="나눔고딕 ExtraBold" panose="020D0904000000000000" pitchFamily="50" charset="-127"/>
                      <a:ea typeface="나눔고딕 ExtraBold" panose="020D0904000000000000" pitchFamily="50" charset="-127"/>
                      <a:cs typeface="Arial" charset="0"/>
                    </a:rPr>
                    <a:t>점포 주소지가 </a:t>
                  </a:r>
                  <a:r>
                    <a:rPr lang="en-US" altLang="ko-KR" sz="800" b="0" dirty="0" smtClean="0">
                      <a:ln>
                        <a:solidFill>
                          <a:prstClr val="white">
                            <a:alpha val="0"/>
                          </a:prstClr>
                        </a:solidFill>
                      </a:ln>
                      <a:solidFill>
                        <a:schemeClr val="tx1"/>
                      </a:solidFill>
                      <a:latin typeface="나눔고딕 ExtraBold" panose="020D0904000000000000" pitchFamily="50" charset="-127"/>
                      <a:ea typeface="나눔고딕 ExtraBold" panose="020D0904000000000000" pitchFamily="50" charset="-127"/>
                      <a:cs typeface="Arial" charset="0"/>
                    </a:rPr>
                    <a:t>＂</a:t>
                  </a:r>
                  <a:r>
                    <a:rPr lang="ko-KR" altLang="en-US" sz="800" b="0" dirty="0" smtClean="0">
                      <a:ln>
                        <a:solidFill>
                          <a:prstClr val="white">
                            <a:alpha val="0"/>
                          </a:prstClr>
                        </a:solidFill>
                      </a:ln>
                      <a:solidFill>
                        <a:schemeClr val="tx1"/>
                      </a:solidFill>
                      <a:latin typeface="나눔고딕 ExtraBold" panose="020D0904000000000000" pitchFamily="50" charset="-127"/>
                      <a:ea typeface="나눔고딕 ExtraBold" panose="020D0904000000000000" pitchFamily="50" charset="-127"/>
                      <a:cs typeface="Arial" charset="0"/>
                    </a:rPr>
                    <a:t>길</a:t>
                  </a:r>
                  <a:r>
                    <a:rPr lang="en-US" altLang="ko-KR" sz="800" b="0" dirty="0" smtClean="0">
                      <a:ln>
                        <a:solidFill>
                          <a:prstClr val="white">
                            <a:alpha val="0"/>
                          </a:prstClr>
                        </a:solidFill>
                      </a:ln>
                      <a:solidFill>
                        <a:schemeClr val="tx1"/>
                      </a:solidFill>
                      <a:latin typeface="나눔고딕 ExtraBold" panose="020D0904000000000000" pitchFamily="50" charset="-127"/>
                      <a:ea typeface="나눔고딕 ExtraBold" panose="020D0904000000000000" pitchFamily="50" charset="-127"/>
                      <a:cs typeface="Arial" charset="0"/>
                    </a:rPr>
                    <a:t>” </a:t>
                  </a:r>
                  <a:r>
                    <a:rPr lang="ko-KR" altLang="en-US" sz="800" b="0" dirty="0" smtClean="0">
                      <a:ln>
                        <a:solidFill>
                          <a:prstClr val="white">
                            <a:alpha val="0"/>
                          </a:prstClr>
                        </a:solidFill>
                      </a:ln>
                      <a:solidFill>
                        <a:schemeClr val="tx1"/>
                      </a:solidFill>
                      <a:latin typeface="나눔고딕 ExtraBold" panose="020D0904000000000000" pitchFamily="50" charset="-127"/>
                      <a:ea typeface="나눔고딕 ExtraBold" panose="020D0904000000000000" pitchFamily="50" charset="-127"/>
                      <a:cs typeface="Arial" charset="0"/>
                    </a:rPr>
                    <a:t>추출</a:t>
                  </a:r>
                  <a:endParaRPr lang="en-US" altLang="ko-KR" sz="800" dirty="0" smtClean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rgbClr val="C0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charset="0"/>
                  </a:endParaRPr>
                </a:p>
              </p:txBody>
            </p:sp>
          </p:grpSp>
          <p:sp>
            <p:nvSpPr>
              <p:cNvPr id="102" name="자유형 172">
                <a:extLst>
                  <a:ext uri="{FF2B5EF4-FFF2-40B4-BE49-F238E27FC236}">
                    <a16:creationId xmlns:a16="http://schemas.microsoft.com/office/drawing/2014/main" xmlns="" id="{976CC153-A3DF-4493-920D-946ED01B49ED}"/>
                  </a:ext>
                </a:extLst>
              </p:cNvPr>
              <p:cNvSpPr/>
              <p:nvPr/>
            </p:nvSpPr>
            <p:spPr>
              <a:xfrm rot="16200000">
                <a:off x="6772686" y="3586828"/>
                <a:ext cx="710848" cy="122302"/>
              </a:xfrm>
              <a:custGeom>
                <a:avLst/>
                <a:gdLst>
                  <a:gd name="connsiteX0" fmla="*/ 0 w 1688841"/>
                  <a:gd name="connsiteY0" fmla="*/ 307910 h 307910"/>
                  <a:gd name="connsiteX1" fmla="*/ 1306285 w 1688841"/>
                  <a:gd name="connsiteY1" fmla="*/ 307910 h 307910"/>
                  <a:gd name="connsiteX2" fmla="*/ 1614195 w 1688841"/>
                  <a:gd name="connsiteY2" fmla="*/ 0 h 307910"/>
                  <a:gd name="connsiteX3" fmla="*/ 1688841 w 1688841"/>
                  <a:gd name="connsiteY3" fmla="*/ 0 h 307910"/>
                  <a:gd name="connsiteX0" fmla="*/ 0 w 1614195"/>
                  <a:gd name="connsiteY0" fmla="*/ 307910 h 307910"/>
                  <a:gd name="connsiteX1" fmla="*/ 1306285 w 1614195"/>
                  <a:gd name="connsiteY1" fmla="*/ 307910 h 307910"/>
                  <a:gd name="connsiteX2" fmla="*/ 1614195 w 1614195"/>
                  <a:gd name="connsiteY2" fmla="*/ 0 h 307910"/>
                  <a:gd name="connsiteX0" fmla="*/ 0 w 1306285"/>
                  <a:gd name="connsiteY0" fmla="*/ 0 h 0"/>
                  <a:gd name="connsiteX1" fmla="*/ 1306285 w 1306285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06285">
                    <a:moveTo>
                      <a:pt x="0" y="0"/>
                    </a:moveTo>
                    <a:lnTo>
                      <a:pt x="1306285" y="0"/>
                    </a:lnTo>
                  </a:path>
                </a:pathLst>
              </a:custGeom>
              <a:noFill/>
              <a:ln w="6350" cap="flat" cmpd="sng" algn="ctr">
                <a:solidFill>
                  <a:srgbClr val="A5A5A5"/>
                </a:solidFill>
                <a:prstDash val="solid"/>
                <a:miter lim="800000"/>
                <a:headEnd type="oval" w="med" len="med"/>
                <a:tailEnd type="oval" w="med" len="me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85" name="그룹 84">
              <a:extLst>
                <a:ext uri="{FF2B5EF4-FFF2-40B4-BE49-F238E27FC236}">
                  <a16:creationId xmlns:a16="http://schemas.microsoft.com/office/drawing/2014/main" xmlns="" id="{FD86B33C-285A-43B1-8946-DE8D45C1F926}"/>
                </a:ext>
              </a:extLst>
            </p:cNvPr>
            <p:cNvGrpSpPr/>
            <p:nvPr/>
          </p:nvGrpSpPr>
          <p:grpSpPr>
            <a:xfrm>
              <a:off x="5768502" y="5218704"/>
              <a:ext cx="2811574" cy="910560"/>
              <a:chOff x="6863473" y="3219965"/>
              <a:chExt cx="3841025" cy="910560"/>
            </a:xfrm>
          </p:grpSpPr>
          <p:grpSp>
            <p:nvGrpSpPr>
              <p:cNvPr id="97" name="그룹 96">
                <a:extLst>
                  <a:ext uri="{FF2B5EF4-FFF2-40B4-BE49-F238E27FC236}">
                    <a16:creationId xmlns:a16="http://schemas.microsoft.com/office/drawing/2014/main" xmlns="" id="{72CEB609-A900-401D-B267-0F10EEF07375}"/>
                  </a:ext>
                </a:extLst>
              </p:cNvPr>
              <p:cNvGrpSpPr/>
              <p:nvPr/>
            </p:nvGrpSpPr>
            <p:grpSpPr>
              <a:xfrm>
                <a:off x="6863473" y="3219965"/>
                <a:ext cx="3841025" cy="910560"/>
                <a:chOff x="6235536" y="3439431"/>
                <a:chExt cx="3957704" cy="910560"/>
              </a:xfrm>
            </p:grpSpPr>
            <p:sp>
              <p:nvSpPr>
                <p:cNvPr id="99" name="직사각형 98">
                  <a:extLst>
                    <a:ext uri="{FF2B5EF4-FFF2-40B4-BE49-F238E27FC236}">
                      <a16:creationId xmlns:a16="http://schemas.microsoft.com/office/drawing/2014/main" xmlns="" id="{09F5E2B3-6EA0-41CB-B7C6-2E9E27D992FD}"/>
                    </a:ext>
                  </a:extLst>
                </p:cNvPr>
                <p:cNvSpPr/>
                <p:nvPr/>
              </p:nvSpPr>
              <p:spPr>
                <a:xfrm>
                  <a:off x="6235536" y="3439431"/>
                  <a:ext cx="1760557" cy="25545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r" defTabSz="457200" latinLnBrk="0">
                    <a:lnSpc>
                      <a:spcPct val="150000"/>
                    </a:lnSpc>
                    <a:defRPr/>
                  </a:pPr>
                  <a:endParaRPr lang="ko-KR" altLang="en-US" sz="800" dirty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  <a:cs typeface="Arial" charset="0"/>
                  </a:endParaRPr>
                </a:p>
              </p:txBody>
            </p:sp>
            <p:sp>
              <p:nvSpPr>
                <p:cNvPr id="100" name="Rectangle 6">
                  <a:extLst>
                    <a:ext uri="{FF2B5EF4-FFF2-40B4-BE49-F238E27FC236}">
                      <a16:creationId xmlns:a16="http://schemas.microsoft.com/office/drawing/2014/main" xmlns="" id="{FA04BA02-02A4-46FA-BBBB-1ACFBFCFFD09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6445204" y="3845935"/>
                  <a:ext cx="3748036" cy="504056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ctr" anchorCtr="0" compatLnSpc="1">
                  <a:prstTxWarp prst="textNoShape">
                    <a:avLst/>
                  </a:prstTxWarp>
                </a:bodyPr>
                <a:lstStyle>
                  <a:lvl1pPr algn="l" rtl="0" eaLnBrk="0" fontAlgn="base" latinLnBrk="1" hangingPunct="0">
                    <a:spcBef>
                      <a:spcPct val="0"/>
                    </a:spcBef>
                    <a:spcAft>
                      <a:spcPct val="0"/>
                    </a:spcAft>
                    <a:defRPr kumimoji="1" lang="en-US" altLang="ko-KR" sz="3500" b="1" kern="1200" dirty="0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Arial" pitchFamily="34" charset="0"/>
                      <a:ea typeface="HY헤드라인M" pitchFamily="18" charset="-127"/>
                      <a:cs typeface="Arial" pitchFamily="34" charset="0"/>
                    </a:defRPr>
                  </a:lvl1pPr>
                  <a:lvl2pPr algn="ctr" rtl="0" eaLnBrk="0" fontAlgn="base" latinLnBrk="1" hangingPunct="0">
                    <a:spcBef>
                      <a:spcPct val="0"/>
                    </a:spcBef>
                    <a:spcAft>
                      <a:spcPct val="0"/>
                    </a:spcAft>
                    <a:defRPr sz="4400">
                      <a:solidFill>
                        <a:schemeClr val="tx1"/>
                      </a:solidFill>
                      <a:latin typeface="맑은 고딕" pitchFamily="50" charset="-127"/>
                      <a:ea typeface="맑은 고딕" pitchFamily="50" charset="-127"/>
                    </a:defRPr>
                  </a:lvl2pPr>
                  <a:lvl3pPr algn="ctr" rtl="0" eaLnBrk="0" fontAlgn="base" latinLnBrk="1" hangingPunct="0">
                    <a:spcBef>
                      <a:spcPct val="0"/>
                    </a:spcBef>
                    <a:spcAft>
                      <a:spcPct val="0"/>
                    </a:spcAft>
                    <a:defRPr sz="4400">
                      <a:solidFill>
                        <a:schemeClr val="tx1"/>
                      </a:solidFill>
                      <a:latin typeface="맑은 고딕" pitchFamily="50" charset="-127"/>
                      <a:ea typeface="맑은 고딕" pitchFamily="50" charset="-127"/>
                    </a:defRPr>
                  </a:lvl3pPr>
                  <a:lvl4pPr algn="ctr" rtl="0" eaLnBrk="0" fontAlgn="base" latinLnBrk="1" hangingPunct="0">
                    <a:spcBef>
                      <a:spcPct val="0"/>
                    </a:spcBef>
                    <a:spcAft>
                      <a:spcPct val="0"/>
                    </a:spcAft>
                    <a:defRPr sz="4400">
                      <a:solidFill>
                        <a:schemeClr val="tx1"/>
                      </a:solidFill>
                      <a:latin typeface="맑은 고딕" pitchFamily="50" charset="-127"/>
                      <a:ea typeface="맑은 고딕" pitchFamily="50" charset="-127"/>
                    </a:defRPr>
                  </a:lvl4pPr>
                  <a:lvl5pPr algn="ctr" rtl="0" eaLnBrk="0" fontAlgn="base" latinLnBrk="1" hangingPunct="0">
                    <a:spcBef>
                      <a:spcPct val="0"/>
                    </a:spcBef>
                    <a:spcAft>
                      <a:spcPct val="0"/>
                    </a:spcAft>
                    <a:defRPr sz="4400">
                      <a:solidFill>
                        <a:schemeClr val="tx1"/>
                      </a:solidFill>
                      <a:latin typeface="맑은 고딕" pitchFamily="50" charset="-127"/>
                      <a:ea typeface="맑은 고딕" pitchFamily="50" charset="-127"/>
                    </a:defRPr>
                  </a:lvl5pPr>
                  <a:lvl6pPr marL="4572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sz="4400">
                      <a:solidFill>
                        <a:schemeClr val="tx1"/>
                      </a:solidFill>
                      <a:latin typeface="맑은 고딕" pitchFamily="50" charset="-127"/>
                      <a:ea typeface="맑은 고딕" pitchFamily="50" charset="-127"/>
                    </a:defRPr>
                  </a:lvl6pPr>
                  <a:lvl7pPr marL="9144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sz="4400">
                      <a:solidFill>
                        <a:schemeClr val="tx1"/>
                      </a:solidFill>
                      <a:latin typeface="맑은 고딕" pitchFamily="50" charset="-127"/>
                      <a:ea typeface="맑은 고딕" pitchFamily="50" charset="-127"/>
                    </a:defRPr>
                  </a:lvl7pPr>
                  <a:lvl8pPr marL="13716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sz="4400">
                      <a:solidFill>
                        <a:schemeClr val="tx1"/>
                      </a:solidFill>
                      <a:latin typeface="맑은 고딕" pitchFamily="50" charset="-127"/>
                      <a:ea typeface="맑은 고딕" pitchFamily="50" charset="-127"/>
                    </a:defRPr>
                  </a:lvl8pPr>
                  <a:lvl9pPr marL="18288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sz="4400">
                      <a:solidFill>
                        <a:schemeClr val="tx1"/>
                      </a:solidFill>
                      <a:latin typeface="맑은 고딕" pitchFamily="50" charset="-127"/>
                      <a:ea typeface="맑은 고딕" pitchFamily="50" charset="-127"/>
                    </a:defRPr>
                  </a:lvl9pPr>
                </a:lstStyle>
                <a:p>
                  <a:pPr marL="171450" indent="-171450" defTabSz="457200" eaLnBrk="1" hangingPunct="1">
                    <a:buFont typeface="Arial" panose="020B0604020202020204" pitchFamily="34" charset="0"/>
                    <a:buChar char="•"/>
                    <a:defRPr/>
                  </a:pPr>
                  <a:r>
                    <a:rPr lang="ko-KR" altLang="en-US" sz="800" b="0" dirty="0" smtClean="0">
                      <a:ln>
                        <a:solidFill>
                          <a:prstClr val="white">
                            <a:alpha val="0"/>
                          </a:prstClr>
                        </a:solidFill>
                      </a:ln>
                      <a:solidFill>
                        <a:schemeClr val="tx1"/>
                      </a:solidFill>
                      <a:latin typeface="나눔고딕 ExtraBold" panose="020D0904000000000000" pitchFamily="50" charset="-127"/>
                      <a:ea typeface="나눔고딕 ExtraBold" panose="020D0904000000000000" pitchFamily="50" charset="-127"/>
                      <a:cs typeface="Arial" charset="0"/>
                    </a:rPr>
                    <a:t>서울시 전통</a:t>
                  </a:r>
                  <a:r>
                    <a:rPr lang="en-US" altLang="ko-KR" sz="800" b="0" dirty="0" smtClean="0">
                      <a:ln>
                        <a:solidFill>
                          <a:prstClr val="white">
                            <a:alpha val="0"/>
                          </a:prstClr>
                        </a:solidFill>
                      </a:ln>
                      <a:solidFill>
                        <a:schemeClr val="tx1"/>
                      </a:solidFill>
                      <a:latin typeface="나눔고딕 ExtraBold" panose="020D0904000000000000" pitchFamily="50" charset="-127"/>
                      <a:ea typeface="나눔고딕 ExtraBold" panose="020D0904000000000000" pitchFamily="50" charset="-127"/>
                      <a:cs typeface="Arial" charset="0"/>
                    </a:rPr>
                    <a:t>(</a:t>
                  </a:r>
                  <a:r>
                    <a:rPr lang="ko-KR" altLang="en-US" sz="800" b="0" dirty="0" smtClean="0">
                      <a:ln>
                        <a:solidFill>
                          <a:prstClr val="white">
                            <a:alpha val="0"/>
                          </a:prstClr>
                        </a:solidFill>
                      </a:ln>
                      <a:solidFill>
                        <a:schemeClr val="tx1"/>
                      </a:solidFill>
                      <a:latin typeface="나눔고딕 ExtraBold" panose="020D0904000000000000" pitchFamily="50" charset="-127"/>
                      <a:ea typeface="나눔고딕 ExtraBold" panose="020D0904000000000000" pitchFamily="50" charset="-127"/>
                      <a:cs typeface="Arial" charset="0"/>
                    </a:rPr>
                    <a:t>특화시장</a:t>
                  </a:r>
                  <a:r>
                    <a:rPr lang="en-US" altLang="ko-KR" sz="800" b="0" dirty="0" smtClean="0">
                      <a:ln>
                        <a:solidFill>
                          <a:prstClr val="white">
                            <a:alpha val="0"/>
                          </a:prstClr>
                        </a:solidFill>
                      </a:ln>
                      <a:solidFill>
                        <a:schemeClr val="tx1"/>
                      </a:solidFill>
                      <a:latin typeface="나눔고딕 ExtraBold" panose="020D0904000000000000" pitchFamily="50" charset="-127"/>
                      <a:ea typeface="나눔고딕 ExtraBold" panose="020D0904000000000000" pitchFamily="50" charset="-127"/>
                      <a:cs typeface="Arial" charset="0"/>
                    </a:rPr>
                    <a:t>)</a:t>
                  </a:r>
                  <a:r>
                    <a:rPr lang="ko-KR" altLang="en-US" sz="800" b="0" dirty="0" smtClean="0">
                      <a:ln>
                        <a:solidFill>
                          <a:prstClr val="white">
                            <a:alpha val="0"/>
                          </a:prstClr>
                        </a:solidFill>
                      </a:ln>
                      <a:solidFill>
                        <a:schemeClr val="tx1"/>
                      </a:solidFill>
                      <a:latin typeface="나눔고딕 ExtraBold" panose="020D0904000000000000" pitchFamily="50" charset="-127"/>
                      <a:ea typeface="나눔고딕 ExtraBold" panose="020D0904000000000000" pitchFamily="50" charset="-127"/>
                      <a:cs typeface="Arial" charset="0"/>
                    </a:rPr>
                    <a:t>시장 </a:t>
                  </a:r>
                  <a:r>
                    <a:rPr lang="en-US" altLang="ko-KR" sz="800" b="0" dirty="0" smtClean="0">
                      <a:ln>
                        <a:solidFill>
                          <a:prstClr val="white">
                            <a:alpha val="0"/>
                          </a:prstClr>
                        </a:solidFill>
                      </a:ln>
                      <a:solidFill>
                        <a:schemeClr val="tx1"/>
                      </a:solidFill>
                      <a:latin typeface="나눔고딕 ExtraBold" panose="020D0904000000000000" pitchFamily="50" charset="-127"/>
                      <a:ea typeface="나눔고딕 ExtraBold" panose="020D0904000000000000" pitchFamily="50" charset="-127"/>
                      <a:cs typeface="Arial" charset="0"/>
                    </a:rPr>
                    <a:t>330</a:t>
                  </a:r>
                  <a:r>
                    <a:rPr lang="ko-KR" altLang="en-US" sz="800" b="0" dirty="0" smtClean="0">
                      <a:ln>
                        <a:solidFill>
                          <a:prstClr val="white">
                            <a:alpha val="0"/>
                          </a:prstClr>
                        </a:solidFill>
                      </a:ln>
                      <a:solidFill>
                        <a:schemeClr val="tx1"/>
                      </a:solidFill>
                      <a:latin typeface="나눔고딕 ExtraBold" panose="020D0904000000000000" pitchFamily="50" charset="-127"/>
                      <a:ea typeface="나눔고딕 ExtraBold" panose="020D0904000000000000" pitchFamily="50" charset="-127"/>
                      <a:cs typeface="Arial" charset="0"/>
                    </a:rPr>
                    <a:t>개의 데이터를 공간화하고 제외</a:t>
                  </a:r>
                  <a:r>
                    <a:rPr lang="en-US" altLang="ko-KR" sz="800" b="0" dirty="0" smtClean="0">
                      <a:ln>
                        <a:solidFill>
                          <a:prstClr val="white">
                            <a:alpha val="0"/>
                          </a:prstClr>
                        </a:solidFill>
                      </a:ln>
                      <a:solidFill>
                        <a:schemeClr val="tx1"/>
                      </a:solidFill>
                      <a:latin typeface="나눔고딕 ExtraBold" panose="020D0904000000000000" pitchFamily="50" charset="-127"/>
                      <a:ea typeface="나눔고딕 ExtraBold" panose="020D0904000000000000" pitchFamily="50" charset="-127"/>
                      <a:cs typeface="Arial" charset="0"/>
                    </a:rPr>
                    <a:t/>
                  </a:r>
                  <a:br>
                    <a:rPr lang="en-US" altLang="ko-KR" sz="800" b="0" dirty="0" smtClean="0">
                      <a:ln>
                        <a:solidFill>
                          <a:prstClr val="white">
                            <a:alpha val="0"/>
                          </a:prstClr>
                        </a:solidFill>
                      </a:ln>
                      <a:solidFill>
                        <a:schemeClr val="tx1"/>
                      </a:solidFill>
                      <a:latin typeface="나눔고딕 ExtraBold" panose="020D0904000000000000" pitchFamily="50" charset="-127"/>
                      <a:ea typeface="나눔고딕 ExtraBold" panose="020D0904000000000000" pitchFamily="50" charset="-127"/>
                      <a:cs typeface="Arial" charset="0"/>
                    </a:rPr>
                  </a:br>
                  <a:r>
                    <a:rPr lang="ko-KR" altLang="en-US" sz="800" b="0" dirty="0" smtClean="0">
                      <a:ln>
                        <a:solidFill>
                          <a:prstClr val="white">
                            <a:alpha val="0"/>
                          </a:prstClr>
                        </a:solidFill>
                      </a:ln>
                      <a:solidFill>
                        <a:schemeClr val="tx1"/>
                      </a:solidFill>
                      <a:latin typeface="나눔고딕 ExtraBold" panose="020D0904000000000000" pitchFamily="50" charset="-127"/>
                      <a:ea typeface="나눔고딕 ExtraBold" panose="020D0904000000000000" pitchFamily="50" charset="-127"/>
                      <a:cs typeface="Arial" charset="0"/>
                    </a:rPr>
                    <a:t> </a:t>
                  </a:r>
                  <a:r>
                    <a:rPr lang="en-US" altLang="ko-KR" sz="800" b="0" dirty="0" smtClean="0">
                      <a:ln>
                        <a:solidFill>
                          <a:prstClr val="white">
                            <a:alpha val="0"/>
                          </a:prstClr>
                        </a:solidFill>
                      </a:ln>
                      <a:solidFill>
                        <a:schemeClr val="tx1"/>
                      </a:solidFill>
                      <a:latin typeface="나눔고딕 ExtraBold" panose="020D0904000000000000" pitchFamily="50" charset="-127"/>
                      <a:ea typeface="나눔고딕 ExtraBold" panose="020D0904000000000000" pitchFamily="50" charset="-127"/>
                      <a:cs typeface="Arial" charset="0"/>
                    </a:rPr>
                    <a:t>(</a:t>
                  </a:r>
                  <a:r>
                    <a:rPr lang="ko-KR" altLang="en-US" sz="800" b="0" dirty="0" smtClean="0">
                      <a:ln>
                        <a:solidFill>
                          <a:prstClr val="white">
                            <a:alpha val="0"/>
                          </a:prstClr>
                        </a:solidFill>
                      </a:ln>
                      <a:solidFill>
                        <a:schemeClr val="tx1"/>
                      </a:solidFill>
                      <a:latin typeface="나눔고딕 ExtraBold" panose="020D0904000000000000" pitchFamily="50" charset="-127"/>
                      <a:ea typeface="나눔고딕 ExtraBold" panose="020D0904000000000000" pitchFamily="50" charset="-127"/>
                      <a:cs typeface="Arial" charset="0"/>
                    </a:rPr>
                    <a:t>서울 열린 데이터 광장</a:t>
                  </a:r>
                  <a:r>
                    <a:rPr lang="en-US" altLang="ko-KR" sz="800" b="0" dirty="0" smtClean="0">
                      <a:ln>
                        <a:solidFill>
                          <a:prstClr val="white">
                            <a:alpha val="0"/>
                          </a:prstClr>
                        </a:solidFill>
                      </a:ln>
                      <a:solidFill>
                        <a:schemeClr val="tx1"/>
                      </a:solidFill>
                      <a:latin typeface="나눔고딕 ExtraBold" panose="020D0904000000000000" pitchFamily="50" charset="-127"/>
                      <a:ea typeface="나눔고딕 ExtraBold" panose="020D0904000000000000" pitchFamily="50" charset="-127"/>
                      <a:cs typeface="Arial" charset="0"/>
                    </a:rPr>
                    <a:t>)</a:t>
                  </a:r>
                  <a:endParaRPr lang="en-US" altLang="ko-KR" sz="800" b="0" dirty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chemeClr val="tx1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  <a:cs typeface="Arial" charset="0"/>
                  </a:endParaRPr>
                </a:p>
              </p:txBody>
            </p:sp>
          </p:grpSp>
          <p:sp>
            <p:nvSpPr>
              <p:cNvPr id="98" name="자유형 172">
                <a:extLst>
                  <a:ext uri="{FF2B5EF4-FFF2-40B4-BE49-F238E27FC236}">
                    <a16:creationId xmlns:a16="http://schemas.microsoft.com/office/drawing/2014/main" xmlns="" id="{976CC153-A3DF-4493-920D-946ED01B49ED}"/>
                  </a:ext>
                </a:extLst>
              </p:cNvPr>
              <p:cNvSpPr/>
              <p:nvPr/>
            </p:nvSpPr>
            <p:spPr>
              <a:xfrm rot="16200000">
                <a:off x="6772686" y="3586828"/>
                <a:ext cx="710848" cy="122302"/>
              </a:xfrm>
              <a:custGeom>
                <a:avLst/>
                <a:gdLst>
                  <a:gd name="connsiteX0" fmla="*/ 0 w 1688841"/>
                  <a:gd name="connsiteY0" fmla="*/ 307910 h 307910"/>
                  <a:gd name="connsiteX1" fmla="*/ 1306285 w 1688841"/>
                  <a:gd name="connsiteY1" fmla="*/ 307910 h 307910"/>
                  <a:gd name="connsiteX2" fmla="*/ 1614195 w 1688841"/>
                  <a:gd name="connsiteY2" fmla="*/ 0 h 307910"/>
                  <a:gd name="connsiteX3" fmla="*/ 1688841 w 1688841"/>
                  <a:gd name="connsiteY3" fmla="*/ 0 h 307910"/>
                  <a:gd name="connsiteX0" fmla="*/ 0 w 1614195"/>
                  <a:gd name="connsiteY0" fmla="*/ 307910 h 307910"/>
                  <a:gd name="connsiteX1" fmla="*/ 1306285 w 1614195"/>
                  <a:gd name="connsiteY1" fmla="*/ 307910 h 307910"/>
                  <a:gd name="connsiteX2" fmla="*/ 1614195 w 1614195"/>
                  <a:gd name="connsiteY2" fmla="*/ 0 h 307910"/>
                  <a:gd name="connsiteX0" fmla="*/ 0 w 1306285"/>
                  <a:gd name="connsiteY0" fmla="*/ 0 h 0"/>
                  <a:gd name="connsiteX1" fmla="*/ 1306285 w 1306285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06285">
                    <a:moveTo>
                      <a:pt x="0" y="0"/>
                    </a:moveTo>
                    <a:lnTo>
                      <a:pt x="1306285" y="0"/>
                    </a:lnTo>
                  </a:path>
                </a:pathLst>
              </a:custGeom>
              <a:noFill/>
              <a:ln w="6350" cap="flat" cmpd="sng" algn="ctr">
                <a:solidFill>
                  <a:srgbClr val="A5A5A5"/>
                </a:solidFill>
                <a:prstDash val="solid"/>
                <a:miter lim="800000"/>
                <a:headEnd type="oval" w="med" len="med"/>
                <a:tailEnd type="oval" w="med" len="me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xmlns="" id="{FD86B33C-285A-43B1-8946-DE8D45C1F926}"/>
                </a:ext>
              </a:extLst>
            </p:cNvPr>
            <p:cNvGrpSpPr/>
            <p:nvPr/>
          </p:nvGrpSpPr>
          <p:grpSpPr>
            <a:xfrm>
              <a:off x="3458919" y="5218704"/>
              <a:ext cx="2458529" cy="910560"/>
              <a:chOff x="6863473" y="3219965"/>
              <a:chExt cx="3358713" cy="910560"/>
            </a:xfrm>
          </p:grpSpPr>
          <p:grpSp>
            <p:nvGrpSpPr>
              <p:cNvPr id="93" name="그룹 92">
                <a:extLst>
                  <a:ext uri="{FF2B5EF4-FFF2-40B4-BE49-F238E27FC236}">
                    <a16:creationId xmlns:a16="http://schemas.microsoft.com/office/drawing/2014/main" xmlns="" id="{72CEB609-A900-401D-B267-0F10EEF07375}"/>
                  </a:ext>
                </a:extLst>
              </p:cNvPr>
              <p:cNvGrpSpPr/>
              <p:nvPr/>
            </p:nvGrpSpPr>
            <p:grpSpPr>
              <a:xfrm>
                <a:off x="6863473" y="3219965"/>
                <a:ext cx="3358713" cy="910560"/>
                <a:chOff x="6235536" y="3439431"/>
                <a:chExt cx="3460741" cy="910560"/>
              </a:xfrm>
            </p:grpSpPr>
            <p:sp>
              <p:nvSpPr>
                <p:cNvPr id="95" name="직사각형 94">
                  <a:extLst>
                    <a:ext uri="{FF2B5EF4-FFF2-40B4-BE49-F238E27FC236}">
                      <a16:creationId xmlns:a16="http://schemas.microsoft.com/office/drawing/2014/main" xmlns="" id="{09F5E2B3-6EA0-41CB-B7C6-2E9E27D992FD}"/>
                    </a:ext>
                  </a:extLst>
                </p:cNvPr>
                <p:cNvSpPr/>
                <p:nvPr/>
              </p:nvSpPr>
              <p:spPr>
                <a:xfrm>
                  <a:off x="6235536" y="3439431"/>
                  <a:ext cx="1760557" cy="25545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r" defTabSz="457200" latinLnBrk="0">
                    <a:lnSpc>
                      <a:spcPct val="150000"/>
                    </a:lnSpc>
                    <a:defRPr/>
                  </a:pPr>
                  <a:endParaRPr lang="ko-KR" altLang="en-US" sz="800" dirty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  <a:cs typeface="Arial" charset="0"/>
                  </a:endParaRPr>
                </a:p>
              </p:txBody>
            </p:sp>
            <p:sp>
              <p:nvSpPr>
                <p:cNvPr id="96" name="Rectangle 6">
                  <a:extLst>
                    <a:ext uri="{FF2B5EF4-FFF2-40B4-BE49-F238E27FC236}">
                      <a16:creationId xmlns:a16="http://schemas.microsoft.com/office/drawing/2014/main" xmlns="" id="{FA04BA02-02A4-46FA-BBBB-1ACFBFCFFD09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6445204" y="3845935"/>
                  <a:ext cx="3251073" cy="504056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ctr" anchorCtr="0" compatLnSpc="1">
                  <a:prstTxWarp prst="textNoShape">
                    <a:avLst/>
                  </a:prstTxWarp>
                </a:bodyPr>
                <a:lstStyle>
                  <a:lvl1pPr algn="l" rtl="0" eaLnBrk="0" fontAlgn="base" latinLnBrk="1" hangingPunct="0">
                    <a:spcBef>
                      <a:spcPct val="0"/>
                    </a:spcBef>
                    <a:spcAft>
                      <a:spcPct val="0"/>
                    </a:spcAft>
                    <a:defRPr kumimoji="1" lang="en-US" altLang="ko-KR" sz="3500" b="1" kern="1200" dirty="0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Arial" pitchFamily="34" charset="0"/>
                      <a:ea typeface="HY헤드라인M" pitchFamily="18" charset="-127"/>
                      <a:cs typeface="Arial" pitchFamily="34" charset="0"/>
                    </a:defRPr>
                  </a:lvl1pPr>
                  <a:lvl2pPr algn="ctr" rtl="0" eaLnBrk="0" fontAlgn="base" latinLnBrk="1" hangingPunct="0">
                    <a:spcBef>
                      <a:spcPct val="0"/>
                    </a:spcBef>
                    <a:spcAft>
                      <a:spcPct val="0"/>
                    </a:spcAft>
                    <a:defRPr sz="4400">
                      <a:solidFill>
                        <a:schemeClr val="tx1"/>
                      </a:solidFill>
                      <a:latin typeface="맑은 고딕" pitchFamily="50" charset="-127"/>
                      <a:ea typeface="맑은 고딕" pitchFamily="50" charset="-127"/>
                    </a:defRPr>
                  </a:lvl2pPr>
                  <a:lvl3pPr algn="ctr" rtl="0" eaLnBrk="0" fontAlgn="base" latinLnBrk="1" hangingPunct="0">
                    <a:spcBef>
                      <a:spcPct val="0"/>
                    </a:spcBef>
                    <a:spcAft>
                      <a:spcPct val="0"/>
                    </a:spcAft>
                    <a:defRPr sz="4400">
                      <a:solidFill>
                        <a:schemeClr val="tx1"/>
                      </a:solidFill>
                      <a:latin typeface="맑은 고딕" pitchFamily="50" charset="-127"/>
                      <a:ea typeface="맑은 고딕" pitchFamily="50" charset="-127"/>
                    </a:defRPr>
                  </a:lvl3pPr>
                  <a:lvl4pPr algn="ctr" rtl="0" eaLnBrk="0" fontAlgn="base" latinLnBrk="1" hangingPunct="0">
                    <a:spcBef>
                      <a:spcPct val="0"/>
                    </a:spcBef>
                    <a:spcAft>
                      <a:spcPct val="0"/>
                    </a:spcAft>
                    <a:defRPr sz="4400">
                      <a:solidFill>
                        <a:schemeClr val="tx1"/>
                      </a:solidFill>
                      <a:latin typeface="맑은 고딕" pitchFamily="50" charset="-127"/>
                      <a:ea typeface="맑은 고딕" pitchFamily="50" charset="-127"/>
                    </a:defRPr>
                  </a:lvl4pPr>
                  <a:lvl5pPr algn="ctr" rtl="0" eaLnBrk="0" fontAlgn="base" latinLnBrk="1" hangingPunct="0">
                    <a:spcBef>
                      <a:spcPct val="0"/>
                    </a:spcBef>
                    <a:spcAft>
                      <a:spcPct val="0"/>
                    </a:spcAft>
                    <a:defRPr sz="4400">
                      <a:solidFill>
                        <a:schemeClr val="tx1"/>
                      </a:solidFill>
                      <a:latin typeface="맑은 고딕" pitchFamily="50" charset="-127"/>
                      <a:ea typeface="맑은 고딕" pitchFamily="50" charset="-127"/>
                    </a:defRPr>
                  </a:lvl5pPr>
                  <a:lvl6pPr marL="4572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sz="4400">
                      <a:solidFill>
                        <a:schemeClr val="tx1"/>
                      </a:solidFill>
                      <a:latin typeface="맑은 고딕" pitchFamily="50" charset="-127"/>
                      <a:ea typeface="맑은 고딕" pitchFamily="50" charset="-127"/>
                    </a:defRPr>
                  </a:lvl6pPr>
                  <a:lvl7pPr marL="9144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sz="4400">
                      <a:solidFill>
                        <a:schemeClr val="tx1"/>
                      </a:solidFill>
                      <a:latin typeface="맑은 고딕" pitchFamily="50" charset="-127"/>
                      <a:ea typeface="맑은 고딕" pitchFamily="50" charset="-127"/>
                    </a:defRPr>
                  </a:lvl7pPr>
                  <a:lvl8pPr marL="13716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sz="4400">
                      <a:solidFill>
                        <a:schemeClr val="tx1"/>
                      </a:solidFill>
                      <a:latin typeface="맑은 고딕" pitchFamily="50" charset="-127"/>
                      <a:ea typeface="맑은 고딕" pitchFamily="50" charset="-127"/>
                    </a:defRPr>
                  </a:lvl8pPr>
                  <a:lvl9pPr marL="18288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sz="4400">
                      <a:solidFill>
                        <a:schemeClr val="tx1"/>
                      </a:solidFill>
                      <a:latin typeface="맑은 고딕" pitchFamily="50" charset="-127"/>
                      <a:ea typeface="맑은 고딕" pitchFamily="50" charset="-127"/>
                    </a:defRPr>
                  </a:lvl9pPr>
                </a:lstStyle>
                <a:p>
                  <a:pPr marL="171450" indent="-171450" defTabSz="457200" eaLnBrk="1" hangingPunct="1">
                    <a:buFont typeface="Arial" panose="020B0604020202020204" pitchFamily="34" charset="0"/>
                    <a:buChar char="•"/>
                    <a:defRPr/>
                  </a:pPr>
                  <a:r>
                    <a:rPr lang="ko-KR" altLang="en-US" sz="800" b="0" dirty="0" smtClean="0">
                      <a:ln>
                        <a:solidFill>
                          <a:prstClr val="white">
                            <a:alpha val="0"/>
                          </a:prstClr>
                        </a:solidFill>
                      </a:ln>
                      <a:solidFill>
                        <a:schemeClr val="tx1"/>
                      </a:solidFill>
                      <a:latin typeface="나눔고딕 ExtraBold" panose="020D0904000000000000" pitchFamily="50" charset="-127"/>
                      <a:ea typeface="나눔고딕 ExtraBold" panose="020D0904000000000000" pitchFamily="50" charset="-127"/>
                      <a:cs typeface="Arial" charset="0"/>
                    </a:rPr>
                    <a:t>서울시 발달상권 </a:t>
                  </a:r>
                  <a:r>
                    <a:rPr lang="en-US" altLang="ko-KR" sz="800" b="0" dirty="0" smtClean="0">
                      <a:ln>
                        <a:solidFill>
                          <a:prstClr val="white">
                            <a:alpha val="0"/>
                          </a:prstClr>
                        </a:solidFill>
                      </a:ln>
                      <a:solidFill>
                        <a:schemeClr val="tx1"/>
                      </a:solidFill>
                      <a:latin typeface="나눔고딕 ExtraBold" panose="020D0904000000000000" pitchFamily="50" charset="-127"/>
                      <a:ea typeface="나눔고딕 ExtraBold" panose="020D0904000000000000" pitchFamily="50" charset="-127"/>
                      <a:cs typeface="Arial" charset="0"/>
                    </a:rPr>
                    <a:t>258</a:t>
                  </a:r>
                  <a:r>
                    <a:rPr lang="ko-KR" altLang="en-US" sz="800" b="0" dirty="0" smtClean="0">
                      <a:ln>
                        <a:solidFill>
                          <a:prstClr val="white">
                            <a:alpha val="0"/>
                          </a:prstClr>
                        </a:solidFill>
                      </a:ln>
                      <a:solidFill>
                        <a:schemeClr val="tx1"/>
                      </a:solidFill>
                      <a:latin typeface="나눔고딕 ExtraBold" panose="020D0904000000000000" pitchFamily="50" charset="-127"/>
                      <a:ea typeface="나눔고딕 ExtraBold" panose="020D0904000000000000" pitchFamily="50" charset="-127"/>
                      <a:cs typeface="Arial" charset="0"/>
                    </a:rPr>
                    <a:t>개의 </a:t>
                  </a:r>
                  <a:r>
                    <a:rPr lang="ko-KR" altLang="en-US" sz="600" b="0" dirty="0" smtClean="0">
                      <a:ln>
                        <a:solidFill>
                          <a:prstClr val="white">
                            <a:alpha val="0"/>
                          </a:prstClr>
                        </a:solidFill>
                      </a:ln>
                      <a:solidFill>
                        <a:schemeClr val="tx1"/>
                      </a:solidFill>
                      <a:latin typeface="나눔고딕 ExtraBold" panose="020D0904000000000000" pitchFamily="50" charset="-127"/>
                      <a:ea typeface="나눔고딕 ExtraBold" panose="020D0904000000000000" pitchFamily="50" charset="-127"/>
                      <a:cs typeface="Arial" charset="0"/>
                    </a:rPr>
                    <a:t>공간</a:t>
                  </a:r>
                  <a:r>
                    <a:rPr lang="ko-KR" altLang="en-US" sz="800" b="0" dirty="0" smtClean="0">
                      <a:ln>
                        <a:solidFill>
                          <a:prstClr val="white">
                            <a:alpha val="0"/>
                          </a:prstClr>
                        </a:solidFill>
                      </a:ln>
                      <a:solidFill>
                        <a:schemeClr val="tx1"/>
                      </a:solidFill>
                      <a:latin typeface="나눔고딕 ExtraBold" panose="020D0904000000000000" pitchFamily="50" charset="-127"/>
                      <a:ea typeface="나눔고딕 ExtraBold" panose="020D0904000000000000" pitchFamily="50" charset="-127"/>
                      <a:cs typeface="Arial" charset="0"/>
                    </a:rPr>
                    <a:t> </a:t>
                  </a:r>
                  <a:r>
                    <a:rPr lang="ko-KR" altLang="en-US" sz="800" b="0" dirty="0" smtClean="0">
                      <a:ln>
                        <a:solidFill>
                          <a:prstClr val="white">
                            <a:alpha val="0"/>
                          </a:prstClr>
                        </a:solidFill>
                      </a:ln>
                      <a:solidFill>
                        <a:schemeClr val="tx1"/>
                      </a:solidFill>
                      <a:latin typeface="나눔고딕 ExtraBold" panose="020D0904000000000000" pitchFamily="50" charset="-127"/>
                      <a:ea typeface="나눔고딕 ExtraBold" panose="020D0904000000000000" pitchFamily="50" charset="-127"/>
                      <a:cs typeface="Arial" charset="0"/>
                    </a:rPr>
                    <a:t>데이터 제외</a:t>
                  </a:r>
                  <a:r>
                    <a:rPr lang="en-US" altLang="ko-KR" sz="800" b="0" dirty="0" smtClean="0">
                      <a:ln>
                        <a:solidFill>
                          <a:prstClr val="white">
                            <a:alpha val="0"/>
                          </a:prstClr>
                        </a:solidFill>
                      </a:ln>
                      <a:solidFill>
                        <a:schemeClr val="tx1"/>
                      </a:solidFill>
                      <a:latin typeface="나눔고딕 ExtraBold" panose="020D0904000000000000" pitchFamily="50" charset="-127"/>
                      <a:ea typeface="나눔고딕 ExtraBold" panose="020D0904000000000000" pitchFamily="50" charset="-127"/>
                      <a:cs typeface="Arial" charset="0"/>
                    </a:rPr>
                    <a:t/>
                  </a:r>
                  <a:br>
                    <a:rPr lang="en-US" altLang="ko-KR" sz="800" b="0" dirty="0" smtClean="0">
                      <a:ln>
                        <a:solidFill>
                          <a:prstClr val="white">
                            <a:alpha val="0"/>
                          </a:prstClr>
                        </a:solidFill>
                      </a:ln>
                      <a:solidFill>
                        <a:schemeClr val="tx1"/>
                      </a:solidFill>
                      <a:latin typeface="나눔고딕 ExtraBold" panose="020D0904000000000000" pitchFamily="50" charset="-127"/>
                      <a:ea typeface="나눔고딕 ExtraBold" panose="020D0904000000000000" pitchFamily="50" charset="-127"/>
                      <a:cs typeface="Arial" charset="0"/>
                    </a:rPr>
                  </a:br>
                  <a:r>
                    <a:rPr lang="en-US" altLang="ko-KR" sz="800" b="0" dirty="0" smtClean="0">
                      <a:ln>
                        <a:solidFill>
                          <a:prstClr val="white">
                            <a:alpha val="0"/>
                          </a:prstClr>
                        </a:solidFill>
                      </a:ln>
                      <a:solidFill>
                        <a:schemeClr val="tx1"/>
                      </a:solidFill>
                      <a:latin typeface="나눔고딕 ExtraBold" panose="020D0904000000000000" pitchFamily="50" charset="-127"/>
                      <a:ea typeface="나눔고딕 ExtraBold" panose="020D0904000000000000" pitchFamily="50" charset="-127"/>
                      <a:cs typeface="Arial" charset="0"/>
                    </a:rPr>
                    <a:t>(</a:t>
                  </a:r>
                  <a:r>
                    <a:rPr lang="ko-KR" altLang="en-US" sz="800" b="0" dirty="0" err="1" smtClean="0">
                      <a:ln>
                        <a:solidFill>
                          <a:prstClr val="white">
                            <a:alpha val="0"/>
                          </a:prstClr>
                        </a:solidFill>
                      </a:ln>
                      <a:solidFill>
                        <a:schemeClr val="tx1"/>
                      </a:solidFill>
                      <a:latin typeface="나눔고딕 ExtraBold" panose="020D0904000000000000" pitchFamily="50" charset="-127"/>
                      <a:ea typeface="나눔고딕 ExtraBold" panose="020D0904000000000000" pitchFamily="50" charset="-127"/>
                      <a:cs typeface="Arial" charset="0"/>
                    </a:rPr>
                    <a:t>중소벤처기업부</a:t>
                  </a:r>
                  <a:r>
                    <a:rPr lang="ko-KR" altLang="en-US" sz="800" b="0" dirty="0" smtClean="0">
                      <a:ln>
                        <a:solidFill>
                          <a:prstClr val="white">
                            <a:alpha val="0"/>
                          </a:prstClr>
                        </a:solidFill>
                      </a:ln>
                      <a:solidFill>
                        <a:schemeClr val="tx1"/>
                      </a:solidFill>
                      <a:latin typeface="나눔고딕 ExtraBold" panose="020D0904000000000000" pitchFamily="50" charset="-127"/>
                      <a:ea typeface="나눔고딕 ExtraBold" panose="020D0904000000000000" pitchFamily="50" charset="-127"/>
                      <a:cs typeface="Arial" charset="0"/>
                    </a:rPr>
                    <a:t> </a:t>
                  </a:r>
                  <a:r>
                    <a:rPr lang="ko-KR" altLang="en-US" sz="800" b="0" dirty="0" smtClean="0">
                      <a:ln>
                        <a:solidFill>
                          <a:prstClr val="white">
                            <a:alpha val="0"/>
                          </a:prstClr>
                        </a:solidFill>
                      </a:ln>
                      <a:solidFill>
                        <a:schemeClr val="tx1"/>
                      </a:solidFill>
                      <a:latin typeface="나눔고딕 ExtraBold" panose="020D0904000000000000" pitchFamily="50" charset="-127"/>
                      <a:ea typeface="나눔고딕 ExtraBold" panose="020D0904000000000000" pitchFamily="50" charset="-127"/>
                      <a:cs typeface="Arial" charset="0"/>
                    </a:rPr>
                    <a:t>제공</a:t>
                  </a:r>
                  <a:r>
                    <a:rPr lang="en-US" altLang="ko-KR" sz="800" b="0" dirty="0" smtClean="0">
                      <a:ln>
                        <a:solidFill>
                          <a:prstClr val="white">
                            <a:alpha val="0"/>
                          </a:prstClr>
                        </a:solidFill>
                      </a:ln>
                      <a:solidFill>
                        <a:schemeClr val="tx1"/>
                      </a:solidFill>
                      <a:latin typeface="나눔고딕 ExtraBold" panose="020D0904000000000000" pitchFamily="50" charset="-127"/>
                      <a:ea typeface="나눔고딕 ExtraBold" panose="020D0904000000000000" pitchFamily="50" charset="-127"/>
                      <a:cs typeface="Arial" charset="0"/>
                    </a:rPr>
                    <a:t>)</a:t>
                  </a:r>
                  <a:r>
                    <a:rPr lang="ko-KR" altLang="en-US" sz="800" b="0" dirty="0" smtClean="0">
                      <a:ln>
                        <a:solidFill>
                          <a:prstClr val="white">
                            <a:alpha val="0"/>
                          </a:prstClr>
                        </a:solidFill>
                      </a:ln>
                      <a:solidFill>
                        <a:schemeClr val="tx1"/>
                      </a:solidFill>
                      <a:latin typeface="나눔고딕 ExtraBold" panose="020D0904000000000000" pitchFamily="50" charset="-127"/>
                      <a:ea typeface="나눔고딕 ExtraBold" panose="020D0904000000000000" pitchFamily="50" charset="-127"/>
                      <a:cs typeface="Arial" charset="0"/>
                    </a:rPr>
                    <a:t> </a:t>
                  </a:r>
                  <a:endParaRPr lang="en-US" altLang="ko-KR" sz="800" b="0" dirty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chemeClr val="tx1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  <a:cs typeface="Arial" charset="0"/>
                  </a:endParaRPr>
                </a:p>
              </p:txBody>
            </p:sp>
          </p:grpSp>
          <p:sp>
            <p:nvSpPr>
              <p:cNvPr id="94" name="자유형 172">
                <a:extLst>
                  <a:ext uri="{FF2B5EF4-FFF2-40B4-BE49-F238E27FC236}">
                    <a16:creationId xmlns:a16="http://schemas.microsoft.com/office/drawing/2014/main" xmlns="" id="{976CC153-A3DF-4493-920D-946ED01B49ED}"/>
                  </a:ext>
                </a:extLst>
              </p:cNvPr>
              <p:cNvSpPr/>
              <p:nvPr/>
            </p:nvSpPr>
            <p:spPr>
              <a:xfrm rot="16200000">
                <a:off x="6772686" y="3586828"/>
                <a:ext cx="710848" cy="122302"/>
              </a:xfrm>
              <a:custGeom>
                <a:avLst/>
                <a:gdLst>
                  <a:gd name="connsiteX0" fmla="*/ 0 w 1688841"/>
                  <a:gd name="connsiteY0" fmla="*/ 307910 h 307910"/>
                  <a:gd name="connsiteX1" fmla="*/ 1306285 w 1688841"/>
                  <a:gd name="connsiteY1" fmla="*/ 307910 h 307910"/>
                  <a:gd name="connsiteX2" fmla="*/ 1614195 w 1688841"/>
                  <a:gd name="connsiteY2" fmla="*/ 0 h 307910"/>
                  <a:gd name="connsiteX3" fmla="*/ 1688841 w 1688841"/>
                  <a:gd name="connsiteY3" fmla="*/ 0 h 307910"/>
                  <a:gd name="connsiteX0" fmla="*/ 0 w 1614195"/>
                  <a:gd name="connsiteY0" fmla="*/ 307910 h 307910"/>
                  <a:gd name="connsiteX1" fmla="*/ 1306285 w 1614195"/>
                  <a:gd name="connsiteY1" fmla="*/ 307910 h 307910"/>
                  <a:gd name="connsiteX2" fmla="*/ 1614195 w 1614195"/>
                  <a:gd name="connsiteY2" fmla="*/ 0 h 307910"/>
                  <a:gd name="connsiteX0" fmla="*/ 0 w 1306285"/>
                  <a:gd name="connsiteY0" fmla="*/ 0 h 0"/>
                  <a:gd name="connsiteX1" fmla="*/ 1306285 w 1306285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06285">
                    <a:moveTo>
                      <a:pt x="0" y="0"/>
                    </a:moveTo>
                    <a:lnTo>
                      <a:pt x="1306285" y="0"/>
                    </a:lnTo>
                  </a:path>
                </a:pathLst>
              </a:custGeom>
              <a:noFill/>
              <a:ln w="6350" cap="flat" cmpd="sng" algn="ctr">
                <a:solidFill>
                  <a:srgbClr val="A5A5A5"/>
                </a:solidFill>
                <a:prstDash val="solid"/>
                <a:miter lim="800000"/>
                <a:headEnd type="oval" w="med" len="med"/>
                <a:tailEnd type="oval" w="med" len="me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xmlns="" id="{FD86B33C-285A-43B1-8946-DE8D45C1F926}"/>
                </a:ext>
              </a:extLst>
            </p:cNvPr>
            <p:cNvGrpSpPr/>
            <p:nvPr/>
          </p:nvGrpSpPr>
          <p:grpSpPr>
            <a:xfrm>
              <a:off x="1142042" y="5214253"/>
              <a:ext cx="2407006" cy="910560"/>
              <a:chOff x="6863472" y="3219965"/>
              <a:chExt cx="3288325" cy="910560"/>
            </a:xfrm>
          </p:grpSpPr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xmlns="" id="{72CEB609-A900-401D-B267-0F10EEF07375}"/>
                  </a:ext>
                </a:extLst>
              </p:cNvPr>
              <p:cNvGrpSpPr/>
              <p:nvPr/>
            </p:nvGrpSpPr>
            <p:grpSpPr>
              <a:xfrm>
                <a:off x="6863472" y="3219965"/>
                <a:ext cx="3288325" cy="910560"/>
                <a:chOff x="6235536" y="3439431"/>
                <a:chExt cx="3388215" cy="910560"/>
              </a:xfrm>
            </p:grpSpPr>
            <p:sp>
              <p:nvSpPr>
                <p:cNvPr id="91" name="직사각형 90">
                  <a:extLst>
                    <a:ext uri="{FF2B5EF4-FFF2-40B4-BE49-F238E27FC236}">
                      <a16:creationId xmlns:a16="http://schemas.microsoft.com/office/drawing/2014/main" xmlns="" id="{09F5E2B3-6EA0-41CB-B7C6-2E9E27D992FD}"/>
                    </a:ext>
                  </a:extLst>
                </p:cNvPr>
                <p:cNvSpPr/>
                <p:nvPr/>
              </p:nvSpPr>
              <p:spPr>
                <a:xfrm>
                  <a:off x="6235536" y="3439431"/>
                  <a:ext cx="1760557" cy="25545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r" defTabSz="457200" latinLnBrk="0">
                    <a:lnSpc>
                      <a:spcPct val="150000"/>
                    </a:lnSpc>
                    <a:defRPr/>
                  </a:pPr>
                  <a:endParaRPr lang="ko-KR" altLang="en-US" sz="800" dirty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  <a:cs typeface="Arial" charset="0"/>
                  </a:endParaRPr>
                </a:p>
              </p:txBody>
            </p:sp>
            <p:sp>
              <p:nvSpPr>
                <p:cNvPr id="92" name="Rectangle 6">
                  <a:extLst>
                    <a:ext uri="{FF2B5EF4-FFF2-40B4-BE49-F238E27FC236}">
                      <a16:creationId xmlns:a16="http://schemas.microsoft.com/office/drawing/2014/main" xmlns="" id="{FA04BA02-02A4-46FA-BBBB-1ACFBFCFFD09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6445204" y="3845935"/>
                  <a:ext cx="3178547" cy="504056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ctr" anchorCtr="0" compatLnSpc="1">
                  <a:prstTxWarp prst="textNoShape">
                    <a:avLst/>
                  </a:prstTxWarp>
                </a:bodyPr>
                <a:lstStyle>
                  <a:lvl1pPr algn="l" rtl="0" eaLnBrk="0" fontAlgn="base" latinLnBrk="1" hangingPunct="0">
                    <a:spcBef>
                      <a:spcPct val="0"/>
                    </a:spcBef>
                    <a:spcAft>
                      <a:spcPct val="0"/>
                    </a:spcAft>
                    <a:defRPr kumimoji="1" lang="en-US" altLang="ko-KR" sz="3500" b="1" kern="1200" dirty="0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Arial" pitchFamily="34" charset="0"/>
                      <a:ea typeface="HY헤드라인M" pitchFamily="18" charset="-127"/>
                      <a:cs typeface="Arial" pitchFamily="34" charset="0"/>
                    </a:defRPr>
                  </a:lvl1pPr>
                  <a:lvl2pPr algn="ctr" rtl="0" eaLnBrk="0" fontAlgn="base" latinLnBrk="1" hangingPunct="0">
                    <a:spcBef>
                      <a:spcPct val="0"/>
                    </a:spcBef>
                    <a:spcAft>
                      <a:spcPct val="0"/>
                    </a:spcAft>
                    <a:defRPr sz="4400">
                      <a:solidFill>
                        <a:schemeClr val="tx1"/>
                      </a:solidFill>
                      <a:latin typeface="맑은 고딕" pitchFamily="50" charset="-127"/>
                      <a:ea typeface="맑은 고딕" pitchFamily="50" charset="-127"/>
                    </a:defRPr>
                  </a:lvl2pPr>
                  <a:lvl3pPr algn="ctr" rtl="0" eaLnBrk="0" fontAlgn="base" latinLnBrk="1" hangingPunct="0">
                    <a:spcBef>
                      <a:spcPct val="0"/>
                    </a:spcBef>
                    <a:spcAft>
                      <a:spcPct val="0"/>
                    </a:spcAft>
                    <a:defRPr sz="4400">
                      <a:solidFill>
                        <a:schemeClr val="tx1"/>
                      </a:solidFill>
                      <a:latin typeface="맑은 고딕" pitchFamily="50" charset="-127"/>
                      <a:ea typeface="맑은 고딕" pitchFamily="50" charset="-127"/>
                    </a:defRPr>
                  </a:lvl3pPr>
                  <a:lvl4pPr algn="ctr" rtl="0" eaLnBrk="0" fontAlgn="base" latinLnBrk="1" hangingPunct="0">
                    <a:spcBef>
                      <a:spcPct val="0"/>
                    </a:spcBef>
                    <a:spcAft>
                      <a:spcPct val="0"/>
                    </a:spcAft>
                    <a:defRPr sz="4400">
                      <a:solidFill>
                        <a:schemeClr val="tx1"/>
                      </a:solidFill>
                      <a:latin typeface="맑은 고딕" pitchFamily="50" charset="-127"/>
                      <a:ea typeface="맑은 고딕" pitchFamily="50" charset="-127"/>
                    </a:defRPr>
                  </a:lvl4pPr>
                  <a:lvl5pPr algn="ctr" rtl="0" eaLnBrk="0" fontAlgn="base" latinLnBrk="1" hangingPunct="0">
                    <a:spcBef>
                      <a:spcPct val="0"/>
                    </a:spcBef>
                    <a:spcAft>
                      <a:spcPct val="0"/>
                    </a:spcAft>
                    <a:defRPr sz="4400">
                      <a:solidFill>
                        <a:schemeClr val="tx1"/>
                      </a:solidFill>
                      <a:latin typeface="맑은 고딕" pitchFamily="50" charset="-127"/>
                      <a:ea typeface="맑은 고딕" pitchFamily="50" charset="-127"/>
                    </a:defRPr>
                  </a:lvl5pPr>
                  <a:lvl6pPr marL="4572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sz="4400">
                      <a:solidFill>
                        <a:schemeClr val="tx1"/>
                      </a:solidFill>
                      <a:latin typeface="맑은 고딕" pitchFamily="50" charset="-127"/>
                      <a:ea typeface="맑은 고딕" pitchFamily="50" charset="-127"/>
                    </a:defRPr>
                  </a:lvl6pPr>
                  <a:lvl7pPr marL="9144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sz="4400">
                      <a:solidFill>
                        <a:schemeClr val="tx1"/>
                      </a:solidFill>
                      <a:latin typeface="맑은 고딕" pitchFamily="50" charset="-127"/>
                      <a:ea typeface="맑은 고딕" pitchFamily="50" charset="-127"/>
                    </a:defRPr>
                  </a:lvl7pPr>
                  <a:lvl8pPr marL="13716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sz="4400">
                      <a:solidFill>
                        <a:schemeClr val="tx1"/>
                      </a:solidFill>
                      <a:latin typeface="맑은 고딕" pitchFamily="50" charset="-127"/>
                      <a:ea typeface="맑은 고딕" pitchFamily="50" charset="-127"/>
                    </a:defRPr>
                  </a:lvl8pPr>
                  <a:lvl9pPr marL="18288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sz="4400">
                      <a:solidFill>
                        <a:schemeClr val="tx1"/>
                      </a:solidFill>
                      <a:latin typeface="맑은 고딕" pitchFamily="50" charset="-127"/>
                      <a:ea typeface="맑은 고딕" pitchFamily="50" charset="-127"/>
                    </a:defRPr>
                  </a:lvl9pPr>
                </a:lstStyle>
                <a:p>
                  <a:pPr marL="171450" indent="-171450" defTabSz="457200" eaLnBrk="1" hangingPunct="1">
                    <a:buFont typeface="Arial" panose="020B0604020202020204" pitchFamily="34" charset="0"/>
                    <a:buChar char="•"/>
                    <a:defRPr/>
                  </a:pPr>
                  <a:r>
                    <a:rPr lang="ko-KR" altLang="en-US" sz="800" b="0" dirty="0" smtClean="0">
                      <a:ln>
                        <a:solidFill>
                          <a:prstClr val="white">
                            <a:alpha val="0"/>
                          </a:prstClr>
                        </a:solidFill>
                      </a:ln>
                      <a:solidFill>
                        <a:schemeClr val="tx1"/>
                      </a:solidFill>
                      <a:latin typeface="나눔고딕 ExtraBold" panose="020D0904000000000000" pitchFamily="50" charset="-127"/>
                      <a:ea typeface="나눔고딕 ExtraBold" panose="020D0904000000000000" pitchFamily="50" charset="-127"/>
                      <a:cs typeface="Arial" charset="0"/>
                    </a:rPr>
                    <a:t>서울시 생활업종 </a:t>
                  </a:r>
                  <a:r>
                    <a:rPr lang="en-US" altLang="ko-KR" sz="800" b="0" dirty="0" smtClean="0">
                      <a:ln>
                        <a:solidFill>
                          <a:prstClr val="white">
                            <a:alpha val="0"/>
                          </a:prstClr>
                        </a:solidFill>
                      </a:ln>
                      <a:solidFill>
                        <a:schemeClr val="tx1"/>
                      </a:solidFill>
                      <a:latin typeface="나눔고딕 ExtraBold" panose="020D0904000000000000" pitchFamily="50" charset="-127"/>
                      <a:ea typeface="나눔고딕 ExtraBold" panose="020D0904000000000000" pitchFamily="50" charset="-127"/>
                      <a:cs typeface="Arial" charset="0"/>
                    </a:rPr>
                    <a:t>43</a:t>
                  </a:r>
                  <a:r>
                    <a:rPr lang="ko-KR" altLang="en-US" sz="800" b="0" dirty="0" smtClean="0">
                      <a:ln>
                        <a:solidFill>
                          <a:prstClr val="white">
                            <a:alpha val="0"/>
                          </a:prstClr>
                        </a:solidFill>
                      </a:ln>
                      <a:solidFill>
                        <a:schemeClr val="tx1"/>
                      </a:solidFill>
                      <a:latin typeface="나눔고딕 ExtraBold" panose="020D0904000000000000" pitchFamily="50" charset="-127"/>
                      <a:ea typeface="나눔고딕 ExtraBold" panose="020D0904000000000000" pitchFamily="50" charset="-127"/>
                      <a:cs typeface="Arial" charset="0"/>
                    </a:rPr>
                    <a:t>개 추출</a:t>
                  </a:r>
                  <a:r>
                    <a:rPr lang="en-US" altLang="ko-KR" sz="800" b="0" dirty="0" smtClean="0">
                      <a:ln>
                        <a:solidFill>
                          <a:prstClr val="white">
                            <a:alpha val="0"/>
                          </a:prstClr>
                        </a:solidFill>
                      </a:ln>
                      <a:solidFill>
                        <a:schemeClr val="tx1"/>
                      </a:solidFill>
                      <a:latin typeface="나눔고딕 ExtraBold" panose="020D0904000000000000" pitchFamily="50" charset="-127"/>
                      <a:ea typeface="나눔고딕 ExtraBold" panose="020D0904000000000000" pitchFamily="50" charset="-127"/>
                      <a:cs typeface="Arial" charset="0"/>
                    </a:rPr>
                    <a:t/>
                  </a:r>
                  <a:br>
                    <a:rPr lang="en-US" altLang="ko-KR" sz="800" b="0" dirty="0" smtClean="0">
                      <a:ln>
                        <a:solidFill>
                          <a:prstClr val="white">
                            <a:alpha val="0"/>
                          </a:prstClr>
                        </a:solidFill>
                      </a:ln>
                      <a:solidFill>
                        <a:schemeClr val="tx1"/>
                      </a:solidFill>
                      <a:latin typeface="나눔고딕 ExtraBold" panose="020D0904000000000000" pitchFamily="50" charset="-127"/>
                      <a:ea typeface="나눔고딕 ExtraBold" panose="020D0904000000000000" pitchFamily="50" charset="-127"/>
                      <a:cs typeface="Arial" charset="0"/>
                    </a:rPr>
                  </a:br>
                  <a:r>
                    <a:rPr lang="en-US" altLang="ko-KR" sz="800" b="0" dirty="0" smtClean="0">
                      <a:ln>
                        <a:solidFill>
                          <a:prstClr val="white">
                            <a:alpha val="0"/>
                          </a:prstClr>
                        </a:solidFill>
                      </a:ln>
                      <a:solidFill>
                        <a:schemeClr val="tx1"/>
                      </a:solidFill>
                      <a:latin typeface="나눔고딕 ExtraBold" panose="020D0904000000000000" pitchFamily="50" charset="-127"/>
                      <a:ea typeface="나눔고딕 ExtraBold" panose="020D0904000000000000" pitchFamily="50" charset="-127"/>
                      <a:cs typeface="Arial" charset="0"/>
                    </a:rPr>
                    <a:t>(33</a:t>
                  </a:r>
                  <a:r>
                    <a:rPr lang="ko-KR" altLang="en-US" sz="800" b="0" dirty="0" smtClean="0">
                      <a:ln>
                        <a:solidFill>
                          <a:prstClr val="white">
                            <a:alpha val="0"/>
                          </a:prstClr>
                        </a:solidFill>
                      </a:ln>
                      <a:solidFill>
                        <a:schemeClr val="tx1"/>
                      </a:solidFill>
                      <a:latin typeface="나눔고딕 ExtraBold" panose="020D0904000000000000" pitchFamily="50" charset="-127"/>
                      <a:ea typeface="나눔고딕 ExtraBold" panose="020D0904000000000000" pitchFamily="50" charset="-127"/>
                      <a:cs typeface="Arial" charset="0"/>
                    </a:rPr>
                    <a:t>만개의 </a:t>
                  </a:r>
                  <a:r>
                    <a:rPr lang="en-US" altLang="ko-KR" sz="800" b="0" dirty="0" smtClean="0">
                      <a:ln>
                        <a:solidFill>
                          <a:prstClr val="white">
                            <a:alpha val="0"/>
                          </a:prstClr>
                        </a:solidFill>
                      </a:ln>
                      <a:solidFill>
                        <a:schemeClr val="tx1"/>
                      </a:solidFill>
                      <a:latin typeface="나눔고딕 ExtraBold" panose="020D0904000000000000" pitchFamily="50" charset="-127"/>
                      <a:ea typeface="나눔고딕 ExtraBold" panose="020D0904000000000000" pitchFamily="50" charset="-127"/>
                      <a:cs typeface="Arial" charset="0"/>
                    </a:rPr>
                    <a:t>data set</a:t>
                  </a:r>
                  <a:r>
                    <a:rPr lang="ko-KR" altLang="en-US" sz="800" b="0" dirty="0" smtClean="0">
                      <a:ln>
                        <a:solidFill>
                          <a:prstClr val="white">
                            <a:alpha val="0"/>
                          </a:prstClr>
                        </a:solidFill>
                      </a:ln>
                      <a:solidFill>
                        <a:schemeClr val="tx1"/>
                      </a:solidFill>
                      <a:latin typeface="나눔고딕 ExtraBold" panose="020D0904000000000000" pitchFamily="50" charset="-127"/>
                      <a:ea typeface="나눔고딕 ExtraBold" panose="020D0904000000000000" pitchFamily="50" charset="-127"/>
                      <a:cs typeface="Arial" charset="0"/>
                    </a:rPr>
                    <a:t> 구축</a:t>
                  </a:r>
                  <a:r>
                    <a:rPr lang="en-US" altLang="ko-KR" sz="800" b="0" dirty="0" smtClean="0">
                      <a:ln>
                        <a:solidFill>
                          <a:prstClr val="white">
                            <a:alpha val="0"/>
                          </a:prstClr>
                        </a:solidFill>
                      </a:ln>
                      <a:solidFill>
                        <a:schemeClr val="tx1"/>
                      </a:solidFill>
                      <a:latin typeface="나눔고딕 ExtraBold" panose="020D0904000000000000" pitchFamily="50" charset="-127"/>
                      <a:ea typeface="나눔고딕 ExtraBold" panose="020D0904000000000000" pitchFamily="50" charset="-127"/>
                      <a:cs typeface="Arial" charset="0"/>
                    </a:rPr>
                    <a:t>)</a:t>
                  </a:r>
                  <a:endParaRPr lang="en-US" altLang="ko-KR" sz="800" b="0" dirty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chemeClr val="tx1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  <a:cs typeface="Arial" charset="0"/>
                  </a:endParaRPr>
                </a:p>
              </p:txBody>
            </p:sp>
          </p:grpSp>
          <p:sp>
            <p:nvSpPr>
              <p:cNvPr id="90" name="자유형 172">
                <a:extLst>
                  <a:ext uri="{FF2B5EF4-FFF2-40B4-BE49-F238E27FC236}">
                    <a16:creationId xmlns:a16="http://schemas.microsoft.com/office/drawing/2014/main" xmlns="" id="{976CC153-A3DF-4493-920D-946ED01B49ED}"/>
                  </a:ext>
                </a:extLst>
              </p:cNvPr>
              <p:cNvSpPr/>
              <p:nvPr/>
            </p:nvSpPr>
            <p:spPr>
              <a:xfrm rot="16200000">
                <a:off x="6772686" y="3586828"/>
                <a:ext cx="710848" cy="122302"/>
              </a:xfrm>
              <a:custGeom>
                <a:avLst/>
                <a:gdLst>
                  <a:gd name="connsiteX0" fmla="*/ 0 w 1688841"/>
                  <a:gd name="connsiteY0" fmla="*/ 307910 h 307910"/>
                  <a:gd name="connsiteX1" fmla="*/ 1306285 w 1688841"/>
                  <a:gd name="connsiteY1" fmla="*/ 307910 h 307910"/>
                  <a:gd name="connsiteX2" fmla="*/ 1614195 w 1688841"/>
                  <a:gd name="connsiteY2" fmla="*/ 0 h 307910"/>
                  <a:gd name="connsiteX3" fmla="*/ 1688841 w 1688841"/>
                  <a:gd name="connsiteY3" fmla="*/ 0 h 307910"/>
                  <a:gd name="connsiteX0" fmla="*/ 0 w 1614195"/>
                  <a:gd name="connsiteY0" fmla="*/ 307910 h 307910"/>
                  <a:gd name="connsiteX1" fmla="*/ 1306285 w 1614195"/>
                  <a:gd name="connsiteY1" fmla="*/ 307910 h 307910"/>
                  <a:gd name="connsiteX2" fmla="*/ 1614195 w 1614195"/>
                  <a:gd name="connsiteY2" fmla="*/ 0 h 307910"/>
                  <a:gd name="connsiteX0" fmla="*/ 0 w 1306285"/>
                  <a:gd name="connsiteY0" fmla="*/ 0 h 0"/>
                  <a:gd name="connsiteX1" fmla="*/ 1306285 w 1306285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06285">
                    <a:moveTo>
                      <a:pt x="0" y="0"/>
                    </a:moveTo>
                    <a:lnTo>
                      <a:pt x="1306285" y="0"/>
                    </a:lnTo>
                  </a:path>
                </a:pathLst>
              </a:custGeom>
              <a:noFill/>
              <a:ln w="6350" cap="flat" cmpd="sng" algn="ctr">
                <a:solidFill>
                  <a:srgbClr val="A5A5A5"/>
                </a:solidFill>
                <a:prstDash val="solid"/>
                <a:miter lim="800000"/>
                <a:headEnd type="oval" w="med" len="med"/>
                <a:tailEnd type="oval" w="med" len="me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sp>
          <p:nvSpPr>
            <p:cNvPr id="88" name="양쪽 모서리가 둥근 사각형 55"/>
            <p:cNvSpPr/>
            <p:nvPr/>
          </p:nvSpPr>
          <p:spPr>
            <a:xfrm>
              <a:off x="543283" y="2677697"/>
              <a:ext cx="4731884" cy="336948"/>
            </a:xfrm>
            <a:prstGeom prst="roundRect">
              <a:avLst/>
            </a:prstGeom>
            <a:solidFill>
              <a:srgbClr val="2038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cene3d>
                <a:camera prst="orthographicFront"/>
                <a:lightRig rig="threePt" dir="t"/>
              </a:scene3d>
              <a:sp3d>
                <a:bevelT w="0" h="0"/>
                <a:bevelB w="0" h="0"/>
              </a:sp3d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ko-KR" altLang="en-US" sz="1000" spc="-8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기존 발달 상권과 전통</a:t>
              </a:r>
              <a:r>
                <a:rPr kumimoji="1" lang="en-US" altLang="ko-KR" sz="1000" spc="-8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(</a:t>
              </a:r>
              <a:r>
                <a:rPr kumimoji="1" lang="ko-KR" altLang="en-US" sz="1000" spc="-8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특화시장</a:t>
              </a:r>
              <a:r>
                <a:rPr kumimoji="1" lang="en-US" altLang="ko-KR" sz="1000" spc="-8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)</a:t>
              </a:r>
              <a:r>
                <a:rPr kumimoji="1" lang="ko-KR" altLang="en-US" sz="1000" spc="-8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과 구분된 고유 영역 정의</a:t>
              </a:r>
              <a:endParaRPr kumimoji="1" lang="ko-KR" altLang="en-US" sz="1000" spc="-8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684083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2628</TotalTime>
  <Words>2221</Words>
  <Application>Microsoft Office PowerPoint</Application>
  <PresentationFormat>화면 슬라이드 쇼(4:3)</PresentationFormat>
  <Paragraphs>399</Paragraphs>
  <Slides>23</Slides>
  <Notes>16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35" baseType="lpstr">
      <vt:lpstr>Rix고딕 B</vt:lpstr>
      <vt:lpstr>나눔고딕 ExtraBold</vt:lpstr>
      <vt:lpstr>나눔바른고딕</vt:lpstr>
      <vt:lpstr>맑은 고딕</vt:lpstr>
      <vt:lpstr>신명 신명조</vt:lpstr>
      <vt:lpstr>신명 태명조</vt:lpstr>
      <vt:lpstr>Arial</vt:lpstr>
      <vt:lpstr>Calibri</vt:lpstr>
      <vt:lpstr>Times New Roman</vt:lpstr>
      <vt:lpstr>Wingdings</vt:lpstr>
      <vt:lpstr>Wingdings 2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user</dc:creator>
  <cp:lastModifiedBy>서울신보</cp:lastModifiedBy>
  <cp:revision>183</cp:revision>
  <dcterms:created xsi:type="dcterms:W3CDTF">2016-04-11T05:42:47Z</dcterms:created>
  <dcterms:modified xsi:type="dcterms:W3CDTF">2018-03-12T04:38:56Z</dcterms:modified>
</cp:coreProperties>
</file>